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60" r:id="rId4"/>
    <p:sldId id="293" r:id="rId5"/>
    <p:sldId id="261" r:id="rId6"/>
    <p:sldId id="295" r:id="rId7"/>
    <p:sldId id="296" r:id="rId8"/>
    <p:sldId id="294" r:id="rId9"/>
    <p:sldId id="262" r:id="rId10"/>
    <p:sldId id="297" r:id="rId11"/>
    <p:sldId id="302" r:id="rId12"/>
    <p:sldId id="298" r:id="rId13"/>
    <p:sldId id="263" r:id="rId14"/>
    <p:sldId id="307" r:id="rId15"/>
    <p:sldId id="264" r:id="rId16"/>
    <p:sldId id="265" r:id="rId17"/>
    <p:sldId id="281" r:id="rId18"/>
    <p:sldId id="299" r:id="rId19"/>
    <p:sldId id="267" r:id="rId20"/>
    <p:sldId id="300" r:id="rId21"/>
    <p:sldId id="268" r:id="rId22"/>
    <p:sldId id="271" r:id="rId23"/>
    <p:sldId id="269" r:id="rId24"/>
    <p:sldId id="301" r:id="rId25"/>
    <p:sldId id="272" r:id="rId26"/>
    <p:sldId id="273" r:id="rId27"/>
    <p:sldId id="274" r:id="rId28"/>
    <p:sldId id="275" r:id="rId29"/>
    <p:sldId id="304" r:id="rId30"/>
    <p:sldId id="276" r:id="rId31"/>
    <p:sldId id="277" r:id="rId32"/>
    <p:sldId id="279" r:id="rId33"/>
    <p:sldId id="280" r:id="rId34"/>
    <p:sldId id="306" r:id="rId35"/>
    <p:sldId id="283" r:id="rId36"/>
    <p:sldId id="284" r:id="rId37"/>
    <p:sldId id="285" r:id="rId38"/>
    <p:sldId id="308" r:id="rId39"/>
    <p:sldId id="309" r:id="rId40"/>
    <p:sldId id="310" r:id="rId41"/>
    <p:sldId id="28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7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40221-B52D-7347-BCB4-ED3F86E39CE5}" type="datetimeFigureOut">
              <a:rPr lang="en-US" smtClean="0"/>
              <a:t>01/09/2016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123DB-B2FD-4A49-8A5D-430A5B122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9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F5D25-37B1-304B-B6E1-00CC524C18EE}" type="datetimeFigureOut">
              <a:rPr lang="en-US" smtClean="0"/>
              <a:t>01/09/2016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5ACC5-EBB3-914F-8D51-1F21F501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92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Secure</a:t>
            </a:r>
            <a:r>
              <a:rPr lang="en-US" baseline="0" dirty="0" smtClean="0"/>
              <a:t> memory-resident tuple spaces might not be necessary – rather the continuation of usage of fast persistent storage (SSD, flash memory) is more promising. Here security issues pertaining to file system operations might be investigated. </a:t>
            </a:r>
          </a:p>
          <a:p>
            <a:r>
              <a:rPr lang="en-US" baseline="0" dirty="0" smtClean="0"/>
              <a:t>Also some encryption strategies for hiding the actual contents of control/content tuples </a:t>
            </a:r>
            <a:r>
              <a:rPr lang="en-US" baseline="0" smtClean="0"/>
              <a:t>from possible observer </a:t>
            </a:r>
            <a:r>
              <a:rPr lang="en-US" baseline="0" dirty="0" smtClean="0"/>
              <a:t>could be investigated – </a:t>
            </a:r>
            <a:r>
              <a:rPr lang="en-US" baseline="0" smtClean="0"/>
              <a:t>dynamic key-less </a:t>
            </a:r>
            <a:r>
              <a:rPr lang="en-US" baseline="0" dirty="0" smtClean="0"/>
              <a:t>encryption.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Scalability issues – related to how many concurrent tuple space transactions we can handle on a single server instance without performance degradation for deployed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5ACC5-EBB3-914F-8D51-1F21F501C6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9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E607E17F-C990-7F4A-A05F-EE450E73604F}" type="datetime1">
              <a:rPr lang="en-US" smtClean="0"/>
              <a:t>01/09/2016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99F5-1923-724F-A211-E9FFEC4E3B95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03B2-C6C9-014E-9D5B-1E9A406E2786}" type="datetime1">
              <a:rPr lang="en-US" smtClean="0"/>
              <a:t>01/09/2016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213E-40BB-5E41-AEF4-AC24A36DAD98}" type="datetime1">
              <a:rPr lang="en-US" smtClean="0"/>
              <a:t>01/09/2016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B3E832EA-69CE-5E40-8164-2050B50F8289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FF63016-1D09-AC43-81BC-BB6F92B66879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4E53-782B-F944-BDC0-30E6FB88B590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2D190A-D5DE-6A4B-8E0E-16FDD8FB5C56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369E40-771E-EA40-B05D-B3A46913E9B4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7498A93E-5B3E-B746-B7CA-704AA1A63A1C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8D07-6F5A-A04B-A261-005C6D6C4B71}" type="datetime1">
              <a:rPr lang="en-US" smtClean="0"/>
              <a:t>01/09/2016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4DA5-A31F-584B-BF37-21651953E385}" type="datetime1">
              <a:rPr lang="en-US" smtClean="0"/>
              <a:t>01/09/2016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722F-1923-AC49-9372-F9D656184F65}" type="datetime1">
              <a:rPr lang="en-US" smtClean="0"/>
              <a:t>01/09/2016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AA9A-EA1F-5241-AF8C-6F2242D8C641}" type="datetime1">
              <a:rPr lang="en-US" smtClean="0"/>
              <a:t>01/09/2016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22CA8128-F5D8-EC41-93D5-6977CFF4437E}" type="datetime1">
              <a:rPr lang="en-US" smtClean="0"/>
              <a:t>01/09/2016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CFB10249-E968-7749-A299-65886F3B70CA}" type="datetime1">
              <a:rPr lang="en-US" smtClean="0"/>
              <a:t>01/09/2016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2C68-409A-F642-9132-7050B9D21B83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5BAC-5409-6A45-92BC-8A05ABFCE6BD}" type="datetime1">
              <a:rPr lang="en-US" smtClean="0"/>
              <a:t>01/09/2016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31FE-5F24-3940-A987-BD94F7DAEA92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F3F2-F8BB-194E-B460-AC463E48CE76}" type="datetime1">
              <a:rPr lang="en-US" smtClean="0"/>
              <a:t>01/09/2016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48AF32-6DA8-7143-8D5D-A3C9B5D7DFC1}" type="datetime1">
              <a:rPr lang="en-US" smtClean="0"/>
              <a:t>01/09/2016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8221" y="4493646"/>
            <a:ext cx="5260980" cy="1817506"/>
          </a:xfrm>
        </p:spPr>
        <p:txBody>
          <a:bodyPr>
            <a:noAutofit/>
          </a:bodyPr>
          <a:lstStyle/>
          <a:p>
            <a:r>
              <a:rPr lang="en-US" sz="2400" dirty="0" smtClean="0"/>
              <a:t>Kirill Belyaev and </a:t>
            </a:r>
            <a:r>
              <a:rPr lang="en-US" sz="2400" dirty="0" err="1" smtClean="0"/>
              <a:t>Indrakshi</a:t>
            </a:r>
            <a:r>
              <a:rPr lang="en-US" sz="2400" dirty="0" smtClean="0"/>
              <a:t> Ray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altLang="zh-CN" sz="2000" dirty="0" smtClean="0">
                <a:ea typeface="宋体" charset="-122"/>
              </a:rPr>
              <a:t>Computer Science Department</a:t>
            </a:r>
            <a:br>
              <a:rPr lang="en-US" altLang="zh-CN" sz="2000" dirty="0" smtClean="0">
                <a:ea typeface="宋体" charset="-122"/>
              </a:rPr>
            </a:br>
            <a:r>
              <a:rPr lang="en-US" altLang="zh-CN" sz="2000" dirty="0" smtClean="0">
                <a:ea typeface="宋体" charset="-122"/>
              </a:rPr>
              <a:t>Colorado </a:t>
            </a:r>
            <a:r>
              <a:rPr lang="en-US" altLang="zh-CN" sz="2000" dirty="0">
                <a:ea typeface="宋体" charset="-122"/>
              </a:rPr>
              <a:t>State University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 smtClean="0">
                <a:ea typeface="宋体" charset="-122"/>
              </a:rPr>
              <a:t>Fort Collins, CO, USA</a:t>
            </a:r>
            <a:br>
              <a:rPr lang="en-US" altLang="zh-CN" sz="2000" dirty="0" smtClean="0">
                <a:ea typeface="宋体" charset="-122"/>
              </a:rPr>
            </a:br>
            <a:r>
              <a:rPr lang="en-US" altLang="zh-CN" sz="2000" dirty="0" smtClean="0">
                <a:ea typeface="宋体" charset="-122"/>
              </a:rPr>
              <a:t/>
            </a:r>
            <a:br>
              <a:rPr lang="en-US" altLang="zh-CN" sz="2000" dirty="0" smtClean="0">
                <a:ea typeface="宋体" charset="-122"/>
              </a:rPr>
            </a:br>
            <a:r>
              <a:rPr lang="en-US" altLang="zh-CN" sz="2000" dirty="0" smtClean="0">
                <a:ea typeface="宋体" charset="-122"/>
              </a:rPr>
              <a:t/>
            </a:r>
            <a:br>
              <a:rPr lang="en-US" altLang="zh-CN" sz="2000" dirty="0" smtClean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/>
            </a:r>
            <a:br>
              <a:rPr lang="en-US" altLang="zh-CN" sz="2000" dirty="0">
                <a:ea typeface="宋体" charset="-122"/>
              </a:rPr>
            </a:b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21" y="5562599"/>
            <a:ext cx="8521679" cy="748553"/>
          </a:xfrm>
        </p:spPr>
        <p:txBody>
          <a:bodyPr>
            <a:noAutofit/>
          </a:bodyPr>
          <a:lstStyle/>
          <a:p>
            <a:pPr lvl="0" algn="ctr"/>
            <a:endParaRPr lang="en-US" altLang="zh-CN" sz="1800" kern="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3803" y="683816"/>
            <a:ext cx="78647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 smtClean="0">
              <a:solidFill>
                <a:srgbClr val="3366FF"/>
              </a:solidFill>
            </a:endParaRPr>
          </a:p>
          <a:p>
            <a:pPr algn="ctr"/>
            <a:endParaRPr lang="en-US" sz="3200" dirty="0">
              <a:solidFill>
                <a:srgbClr val="3366FF"/>
              </a:solidFill>
            </a:endParaRPr>
          </a:p>
          <a:p>
            <a:pPr algn="ctr"/>
            <a:r>
              <a:rPr lang="en-US" sz="3200" dirty="0" smtClean="0">
                <a:solidFill>
                  <a:srgbClr val="3366FF"/>
                </a:solidFill>
              </a:rPr>
              <a:t>Towards Access </a:t>
            </a:r>
            <a:r>
              <a:rPr lang="en-US" sz="3200" dirty="0">
                <a:solidFill>
                  <a:srgbClr val="3366FF"/>
                </a:solidFill>
              </a:rPr>
              <a:t>C</a:t>
            </a:r>
            <a:r>
              <a:rPr lang="en-US" sz="3200" dirty="0" smtClean="0">
                <a:solidFill>
                  <a:srgbClr val="3366FF"/>
                </a:solidFill>
              </a:rPr>
              <a:t>ontrol</a:t>
            </a:r>
          </a:p>
          <a:p>
            <a:pPr algn="ctr"/>
            <a:r>
              <a:rPr lang="en-US" sz="3200" dirty="0" smtClean="0">
                <a:solidFill>
                  <a:srgbClr val="3366FF"/>
                </a:solidFill>
              </a:rPr>
              <a:t> for Isolated </a:t>
            </a:r>
            <a:r>
              <a:rPr lang="en-US" sz="3200" dirty="0">
                <a:solidFill>
                  <a:srgbClr val="3366FF"/>
                </a:solidFill>
              </a:rPr>
              <a:t>A</a:t>
            </a:r>
            <a:r>
              <a:rPr lang="en-US" sz="3200" dirty="0" smtClean="0">
                <a:solidFill>
                  <a:srgbClr val="3366FF"/>
                </a:solidFill>
              </a:rPr>
              <a:t>pplications</a:t>
            </a:r>
          </a:p>
          <a:p>
            <a:pPr algn="ctr"/>
            <a:endParaRPr lang="en-US" sz="3200" dirty="0">
              <a:solidFill>
                <a:srgbClr val="3366FF"/>
              </a:solidFill>
            </a:endParaRPr>
          </a:p>
          <a:p>
            <a:pPr algn="ctr"/>
            <a:r>
              <a:rPr lang="en-US" sz="3200" dirty="0">
                <a:solidFill>
                  <a:srgbClr val="008000"/>
                </a:solidFill>
              </a:rPr>
              <a:t>SECRYPT 2016, Lisbon, Portugal</a:t>
            </a:r>
            <a:r>
              <a:rPr lang="en-US" sz="3200" dirty="0">
                <a:solidFill>
                  <a:srgbClr val="FF6600"/>
                </a:solidFill>
              </a:rPr>
              <a:t> </a:t>
            </a:r>
          </a:p>
        </p:txBody>
      </p:sp>
      <p:pic>
        <p:nvPicPr>
          <p:cNvPr id="4" name="Picture 3" descr="Colorado_State_University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01" y="4418815"/>
            <a:ext cx="1527189" cy="13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3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</a:t>
            </a:r>
            <a:r>
              <a:rPr lang="en-US" dirty="0"/>
              <a:t>Contributions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Unified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2 types of policy classes to provide</a:t>
            </a:r>
            <a:r>
              <a:rPr lang="en-US" sz="1800" dirty="0" smtClean="0"/>
              <a:t> </a:t>
            </a:r>
            <a:r>
              <a:rPr lang="en-US" sz="1800" dirty="0">
                <a:solidFill>
                  <a:srgbClr val="800000"/>
                </a:solidFill>
              </a:rPr>
              <a:t>application-level</a:t>
            </a:r>
            <a:r>
              <a:rPr lang="en-US" sz="1800" dirty="0">
                <a:solidFill>
                  <a:srgbClr val="008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Access Control</a:t>
            </a:r>
          </a:p>
          <a:p>
            <a:pPr marL="0" indent="0">
              <a:buNone/>
            </a:pPr>
            <a:r>
              <a:rPr lang="en-US" sz="1800" dirty="0" smtClean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3" y="2478832"/>
            <a:ext cx="7556313" cy="41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9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>
              <a:buFont typeface="Wingdings" charset="2"/>
              <a:buChar char="q"/>
            </a:pPr>
            <a:r>
              <a:rPr lang="en-US" sz="2800" dirty="0" smtClean="0">
                <a:solidFill>
                  <a:srgbClr val="008000"/>
                </a:solidFill>
              </a:rPr>
              <a:t>Capabilities </a:t>
            </a:r>
            <a:r>
              <a:rPr lang="en-US" sz="2800" dirty="0">
                <a:solidFill>
                  <a:srgbClr val="008000"/>
                </a:solidFill>
              </a:rPr>
              <a:t>Policy Class </a:t>
            </a:r>
            <a:r>
              <a:rPr lang="en-US" sz="2800" dirty="0" smtClean="0">
                <a:solidFill>
                  <a:srgbClr val="008000"/>
                </a:solidFill>
              </a:rPr>
              <a:t>Model</a:t>
            </a:r>
          </a:p>
          <a:p>
            <a:pPr>
              <a:buFont typeface="Wingdings" charset="2"/>
              <a:buChar char="q"/>
            </a:pPr>
            <a:r>
              <a:rPr lang="en-US" sz="2800" dirty="0">
                <a:solidFill>
                  <a:srgbClr val="0000FF"/>
                </a:solidFill>
              </a:rPr>
              <a:t>Communication Policy Class </a:t>
            </a:r>
            <a:r>
              <a:rPr lang="en-US" sz="2800" dirty="0" smtClean="0">
                <a:solidFill>
                  <a:srgbClr val="0000FF"/>
                </a:solidFill>
              </a:rPr>
              <a:t>Model</a:t>
            </a:r>
          </a:p>
          <a:p>
            <a:pPr>
              <a:buFont typeface="Wingdings" charset="2"/>
              <a:buChar char="q"/>
            </a:pPr>
            <a:r>
              <a:rPr lang="en-US" sz="2800" dirty="0" smtClean="0">
                <a:solidFill>
                  <a:srgbClr val="FF6600"/>
                </a:solidFill>
              </a:rPr>
              <a:t>Architecture</a:t>
            </a:r>
          </a:p>
          <a:p>
            <a:pPr>
              <a:buFont typeface="Wingdings" charset="2"/>
              <a:buChar char="q"/>
            </a:pPr>
            <a:r>
              <a:rPr lang="en-US" sz="2800" dirty="0">
                <a:solidFill>
                  <a:srgbClr val="800000"/>
                </a:solidFill>
              </a:rPr>
              <a:t>Proposed Evaluation</a:t>
            </a:r>
            <a:endParaRPr lang="en-US" sz="2800" dirty="0" smtClean="0">
              <a:solidFill>
                <a:srgbClr val="800000"/>
              </a:solidFill>
            </a:endParaRP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Capabilities Policy Class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 descr="BES_08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4" r="-12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38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Capabilities Policy Class Model</a:t>
            </a:r>
            <a:br>
              <a:rPr lang="en-US" dirty="0" smtClean="0"/>
            </a:br>
            <a:r>
              <a:rPr lang="en-US" sz="2400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Access </a:t>
            </a:r>
            <a:r>
              <a:rPr lang="en-US" sz="2400" dirty="0"/>
              <a:t>to </a:t>
            </a:r>
            <a:r>
              <a:rPr lang="en-US" sz="2400" dirty="0" smtClean="0"/>
              <a:t>OS/hardware </a:t>
            </a:r>
            <a:r>
              <a:rPr lang="en-US" sz="2400" dirty="0"/>
              <a:t>resources is managed </a:t>
            </a:r>
            <a:r>
              <a:rPr lang="en-US" sz="2400" dirty="0" smtClean="0"/>
              <a:t>through kernel-space </a:t>
            </a:r>
            <a:r>
              <a:rPr lang="en-US" sz="2400" dirty="0"/>
              <a:t>Linux </a:t>
            </a:r>
            <a:r>
              <a:rPr lang="en-US" sz="2400" dirty="0" smtClean="0"/>
              <a:t>(POSIX) </a:t>
            </a:r>
            <a:r>
              <a:rPr lang="en-US" sz="2400" dirty="0" smtClean="0">
                <a:solidFill>
                  <a:srgbClr val="008000"/>
                </a:solidFill>
              </a:rPr>
              <a:t>capabilities</a:t>
            </a:r>
          </a:p>
          <a:p>
            <a:r>
              <a:rPr lang="en-US" sz="2400" dirty="0" smtClean="0"/>
              <a:t>Capabilities </a:t>
            </a:r>
            <a:r>
              <a:rPr lang="en-US" sz="2400" dirty="0"/>
              <a:t>split </a:t>
            </a:r>
            <a:r>
              <a:rPr lang="en-US" sz="2400" dirty="0" smtClean="0"/>
              <a:t>up super user privileges </a:t>
            </a:r>
            <a:r>
              <a:rPr lang="en-US" sz="2400" dirty="0"/>
              <a:t>into </a:t>
            </a:r>
            <a:r>
              <a:rPr lang="en-US" sz="2400" dirty="0" smtClean="0"/>
              <a:t>independent fragments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apabilities can manage resource control on the principle of </a:t>
            </a:r>
            <a:r>
              <a:rPr lang="en-US" sz="2400" dirty="0" smtClean="0">
                <a:solidFill>
                  <a:srgbClr val="FF0000"/>
                </a:solidFill>
              </a:rPr>
              <a:t>least privilege</a:t>
            </a:r>
            <a:r>
              <a:rPr lang="en-US" sz="2400" dirty="0" smtClean="0"/>
              <a:t>  </a:t>
            </a:r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No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user-friendly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6600"/>
                </a:solidFill>
              </a:rPr>
              <a:t>management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layer</a:t>
            </a:r>
            <a:r>
              <a:rPr lang="en-US" sz="2400" dirty="0" smtClean="0"/>
              <a:t> to manage capabilities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Capabilities Policy Class Model</a:t>
            </a:r>
            <a:br>
              <a:rPr lang="en-US" dirty="0" smtClean="0"/>
            </a:br>
            <a:r>
              <a:rPr lang="en-US" sz="2800" dirty="0" smtClean="0"/>
              <a:t>Sample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Linux capabilities for instance include: 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CAP_AUDIT_CONTROL</a:t>
            </a:r>
            <a:r>
              <a:rPr lang="en-US" dirty="0" smtClean="0"/>
              <a:t> </a:t>
            </a:r>
            <a:r>
              <a:rPr lang="en-US" dirty="0"/>
              <a:t>- Enable and disable kernel auditing; change auditing filter rules; retrieve auditing status and filtering rules </a:t>
            </a:r>
            <a:endParaRPr lang="en-US" dirty="0" smtClean="0"/>
          </a:p>
          <a:p>
            <a:pPr lvl="1"/>
            <a:r>
              <a:rPr lang="en-US" dirty="0">
                <a:solidFill>
                  <a:srgbClr val="008000"/>
                </a:solidFill>
              </a:rPr>
              <a:t>CAP_DAC_OVERRIDE</a:t>
            </a:r>
            <a:r>
              <a:rPr lang="en-US" dirty="0"/>
              <a:t> - Bypass file read, write, and execute permission checks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CAP_IPC_LOCK</a:t>
            </a:r>
            <a:r>
              <a:rPr lang="en-US" dirty="0"/>
              <a:t> - Lock memory (</a:t>
            </a:r>
            <a:r>
              <a:rPr lang="en-US" dirty="0" err="1"/>
              <a:t>mlock</a:t>
            </a:r>
            <a:r>
              <a:rPr lang="en-US" dirty="0"/>
              <a:t>(2), </a:t>
            </a:r>
            <a:r>
              <a:rPr lang="en-US" dirty="0" err="1"/>
              <a:t>mlockall</a:t>
            </a:r>
            <a:r>
              <a:rPr lang="en-US" dirty="0"/>
              <a:t>(2), </a:t>
            </a:r>
            <a:r>
              <a:rPr lang="en-US" dirty="0" err="1"/>
              <a:t>mmap</a:t>
            </a:r>
            <a:r>
              <a:rPr lang="en-US" dirty="0"/>
              <a:t>(2), </a:t>
            </a:r>
            <a:r>
              <a:rPr lang="en-US" dirty="0" err="1"/>
              <a:t>shmctl</a:t>
            </a:r>
            <a:r>
              <a:rPr lang="en-US" dirty="0"/>
              <a:t>(2))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CAP_NET_ADMIN</a:t>
            </a:r>
            <a:r>
              <a:rPr lang="en-US" dirty="0"/>
              <a:t> - Perform various network-related operations such as: interface configuration; administration of IP firewall, masquerading, and accounting; modify routing tables; bind to any address for transparent </a:t>
            </a:r>
            <a:r>
              <a:rPr lang="en-US" dirty="0" err="1"/>
              <a:t>proxying</a:t>
            </a:r>
            <a:r>
              <a:rPr lang="en-US" dirty="0"/>
              <a:t>; set type-of-service (TOS); clear driver statistics; set promiscuous mode; enabling multicasting; use </a:t>
            </a:r>
            <a:r>
              <a:rPr lang="en-US" dirty="0" err="1"/>
              <a:t>setsockopt</a:t>
            </a:r>
            <a:r>
              <a:rPr lang="en-US" dirty="0"/>
              <a:t>(2) to set the advanced socket options </a:t>
            </a:r>
          </a:p>
          <a:p>
            <a:pPr lvl="1"/>
            <a:r>
              <a:rPr lang="en-US" dirty="0">
                <a:solidFill>
                  <a:srgbClr val="008000"/>
                </a:solidFill>
              </a:rPr>
              <a:t>CAP_SYS_BOOT</a:t>
            </a:r>
            <a:r>
              <a:rPr lang="en-US" dirty="0"/>
              <a:t> - Use reboot(2) and </a:t>
            </a:r>
            <a:r>
              <a:rPr lang="en-US" dirty="0" err="1"/>
              <a:t>kexec_load</a:t>
            </a:r>
            <a:r>
              <a:rPr lang="en-US" dirty="0"/>
              <a:t>(2) system calls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3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Capabilities Policy Class Model</a:t>
            </a:r>
            <a:br>
              <a:rPr lang="en-US" dirty="0" smtClean="0"/>
            </a:br>
            <a:r>
              <a:rPr lang="en-US" sz="2400" dirty="0"/>
              <a:t>What we </a:t>
            </a:r>
            <a:r>
              <a:rPr lang="en-US" sz="2400" dirty="0" smtClean="0"/>
              <a:t>need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Capabilities could be grouped into various policy classes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625365"/>
            <a:ext cx="7556313" cy="36877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Capabilities Policy Class </a:t>
            </a:r>
            <a:r>
              <a:rPr lang="en-US" dirty="0" smtClean="0"/>
              <a:t>Model</a:t>
            </a:r>
            <a:br>
              <a:rPr lang="en-US" dirty="0" smtClean="0"/>
            </a:br>
            <a:r>
              <a:rPr lang="en-US" sz="2400" dirty="0"/>
              <a:t>O</a:t>
            </a:r>
            <a:r>
              <a:rPr lang="en-US" sz="2400" dirty="0" smtClean="0"/>
              <a:t>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following high-</a:t>
            </a:r>
            <a:r>
              <a:rPr lang="en-US" dirty="0" smtClean="0"/>
              <a:t>level </a:t>
            </a:r>
            <a:r>
              <a:rPr lang="en-US" dirty="0"/>
              <a:t>operations are </a:t>
            </a:r>
            <a:r>
              <a:rPr lang="en-US" dirty="0" smtClean="0"/>
              <a:t>proposed:</a:t>
            </a:r>
          </a:p>
          <a:p>
            <a:endParaRPr lang="en-US" dirty="0" smtClean="0"/>
          </a:p>
          <a:p>
            <a:pPr lvl="1"/>
            <a:r>
              <a:rPr lang="en-US" sz="2000" dirty="0" smtClean="0">
                <a:solidFill>
                  <a:srgbClr val="3366FF"/>
                </a:solidFill>
              </a:rPr>
              <a:t>create</a:t>
            </a:r>
            <a:r>
              <a:rPr lang="en-US" sz="2000" dirty="0" smtClean="0"/>
              <a:t> </a:t>
            </a:r>
            <a:r>
              <a:rPr lang="en-US" sz="2000" dirty="0"/>
              <a:t>a capabilities policy class 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>
                <a:solidFill>
                  <a:srgbClr val="3366FF"/>
                </a:solidFill>
              </a:rPr>
              <a:t>add/remove</a:t>
            </a:r>
            <a:r>
              <a:rPr lang="en-US" sz="2000" dirty="0"/>
              <a:t> capabilities to/from </a:t>
            </a:r>
            <a:r>
              <a:rPr lang="en-US" sz="2000" dirty="0" smtClean="0"/>
              <a:t>a </a:t>
            </a:r>
            <a:r>
              <a:rPr lang="en-US" sz="2000" dirty="0"/>
              <a:t>policy class 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rgbClr val="3366FF"/>
                </a:solidFill>
              </a:rPr>
              <a:t>show</a:t>
            </a:r>
            <a:r>
              <a:rPr lang="en-US" sz="2000" dirty="0"/>
              <a:t> capabilities in </a:t>
            </a:r>
            <a:r>
              <a:rPr lang="en-US" sz="2000" dirty="0" smtClean="0"/>
              <a:t>a </a:t>
            </a:r>
            <a:r>
              <a:rPr lang="en-US" sz="2000" dirty="0"/>
              <a:t>policy class 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rgbClr val="3366FF"/>
                </a:solidFill>
              </a:rPr>
              <a:t>add/remove</a:t>
            </a:r>
            <a:r>
              <a:rPr lang="en-US" sz="2000" dirty="0"/>
              <a:t> applications to/from </a:t>
            </a:r>
            <a:r>
              <a:rPr lang="en-US" sz="2000" dirty="0" smtClean="0"/>
              <a:t>a </a:t>
            </a:r>
            <a:r>
              <a:rPr lang="en-US" sz="2000" dirty="0"/>
              <a:t>policy class 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rgbClr val="3366FF"/>
                </a:solidFill>
              </a:rPr>
              <a:t>show/count</a:t>
            </a:r>
            <a:r>
              <a:rPr lang="en-US" sz="2000" dirty="0"/>
              <a:t> apps in </a:t>
            </a:r>
            <a:r>
              <a:rPr lang="en-US" sz="2000" dirty="0" smtClean="0"/>
              <a:t>a </a:t>
            </a:r>
            <a:r>
              <a:rPr lang="en-US" sz="2000" dirty="0"/>
              <a:t>policy class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0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Capabilities Policy Class </a:t>
            </a:r>
            <a:r>
              <a:rPr lang="en-US" dirty="0" smtClean="0"/>
              <a:t>Model</a:t>
            </a:r>
            <a:br>
              <a:rPr lang="en-US" dirty="0" smtClean="0"/>
            </a:br>
            <a:r>
              <a:rPr lang="en-US" sz="2400" dirty="0" smtClean="0"/>
              <a:t>Sample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Here is how the model is used in practice: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SHOW_CAPABILITIES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SHOW_POLICY_CLASSES;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CREATE_POLICY_CLASS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r>
              <a:rPr lang="en-US" i="1" dirty="0" err="1">
                <a:solidFill>
                  <a:srgbClr val="800000"/>
                </a:solidFill>
              </a:rPr>
              <a:t>general_applications_policy_class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ADD_POLICY_CLASS_POLICY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r>
              <a:rPr lang="en-US" i="1" dirty="0">
                <a:solidFill>
                  <a:srgbClr val="FF6600"/>
                </a:solidFill>
              </a:rPr>
              <a:t>CAP_KILL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ADD_POLICY_CLASS_POLICY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r>
              <a:rPr lang="en-US" i="1" dirty="0">
                <a:solidFill>
                  <a:srgbClr val="FF6600"/>
                </a:solidFill>
              </a:rPr>
              <a:t>CAP_CHOWN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  <a:endParaRPr lang="en-US" i="1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MOVE_APP_TO_POLICY_CLASS 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i="1" dirty="0" smtClean="0">
                <a:solidFill>
                  <a:srgbClr val="008000"/>
                </a:solidFill>
              </a:rPr>
              <a:t>containers/A</a:t>
            </a:r>
            <a:r>
              <a:rPr lang="en-US" dirty="0" smtClean="0">
                <a:solidFill>
                  <a:srgbClr val="008000"/>
                </a:solidFill>
              </a:rPr>
              <a:t>/</a:t>
            </a:r>
            <a:r>
              <a:rPr lang="en-US" i="1" dirty="0">
                <a:solidFill>
                  <a:srgbClr val="008000"/>
                </a:solidFill>
              </a:rPr>
              <a:t>apps</a:t>
            </a:r>
            <a:r>
              <a:rPr lang="en-US" dirty="0">
                <a:solidFill>
                  <a:srgbClr val="008000"/>
                </a:solidFill>
              </a:rPr>
              <a:t>/</a:t>
            </a:r>
            <a:r>
              <a:rPr lang="en-US" i="1" dirty="0">
                <a:solidFill>
                  <a:srgbClr val="008000"/>
                </a:solidFill>
              </a:rPr>
              <a:t>app-A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REMOVE_POLICY_CLASS_POLICY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 </a:t>
            </a:r>
            <a:r>
              <a:rPr lang="en-US" i="1" dirty="0">
                <a:solidFill>
                  <a:srgbClr val="FF6600"/>
                </a:solidFill>
              </a:rPr>
              <a:t>CAP_CHOWN</a:t>
            </a:r>
            <a:r>
              <a:rPr lang="en-US" i="1" dirty="0" smtClean="0">
                <a:solidFill>
                  <a:srgbClr val="008000"/>
                </a:solidFill>
              </a:rPr>
              <a:t>;</a:t>
            </a: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SHOW_POLICY_CLASS_POLICIES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; 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i="1" dirty="0" smtClean="0">
                <a:solidFill>
                  <a:srgbClr val="008000"/>
                </a:solidFill>
              </a:rPr>
              <a:t>SHOW_POLICY_CLASS_APPS </a:t>
            </a:r>
            <a:r>
              <a:rPr lang="en-US" i="1" dirty="0">
                <a:solidFill>
                  <a:srgbClr val="0000FF"/>
                </a:solidFill>
              </a:rPr>
              <a:t>1</a:t>
            </a:r>
            <a:r>
              <a:rPr lang="en-US" i="1" dirty="0">
                <a:solidFill>
                  <a:srgbClr val="008000"/>
                </a:solidFill>
              </a:rPr>
              <a:t>;</a:t>
            </a:r>
            <a:br>
              <a:rPr lang="en-US" i="1" dirty="0">
                <a:solidFill>
                  <a:srgbClr val="008000"/>
                </a:solidFill>
              </a:rPr>
            </a:br>
            <a:endParaRPr lang="en-US" dirty="0">
              <a:solidFill>
                <a:srgbClr val="008000"/>
              </a:solidFill>
            </a:endParaRP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1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Communication</a:t>
            </a:r>
            <a:r>
              <a:rPr lang="en-US" sz="3200" dirty="0" smtClean="0"/>
              <a:t> </a:t>
            </a:r>
            <a:r>
              <a:rPr lang="en-US" sz="3200" dirty="0"/>
              <a:t>Policy Class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 descr="BES_08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4" r="-12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171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Communication Policy Class </a:t>
            </a:r>
            <a:r>
              <a:rPr lang="en-US" sz="3200" dirty="0"/>
              <a:t>Model</a:t>
            </a:r>
            <a:br>
              <a:rPr lang="en-US" sz="3200" dirty="0"/>
            </a:br>
            <a:r>
              <a:rPr lang="en-US" sz="2400" dirty="0"/>
              <a:t>What we have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FF6600"/>
                </a:solidFill>
              </a:rPr>
              <a:t>group</a:t>
            </a:r>
            <a:r>
              <a:rPr lang="en-US" sz="2400" dirty="0" smtClean="0"/>
              <a:t> </a:t>
            </a:r>
            <a:r>
              <a:rPr lang="en-US" sz="2400" dirty="0"/>
              <a:t>of </a:t>
            </a:r>
            <a:r>
              <a:rPr lang="en-US" sz="2400" dirty="0" smtClean="0"/>
              <a:t>applications (service components) </a:t>
            </a:r>
            <a:r>
              <a:rPr lang="en-US" sz="2400" dirty="0"/>
              <a:t>may provide </a:t>
            </a:r>
            <a:r>
              <a:rPr lang="en-US" sz="2400" dirty="0" smtClean="0"/>
              <a:t>a single data service</a:t>
            </a:r>
          </a:p>
          <a:p>
            <a:r>
              <a:rPr lang="en-US" sz="2400" dirty="0" smtClean="0"/>
              <a:t>A single application can be partitioned into a set of compartments</a:t>
            </a:r>
          </a:p>
          <a:p>
            <a:r>
              <a:rPr lang="en-US" sz="2400" dirty="0"/>
              <a:t>Applications in separate isolated runtime </a:t>
            </a:r>
            <a:r>
              <a:rPr lang="en-US" sz="2400" dirty="0" smtClean="0"/>
              <a:t>environments </a:t>
            </a:r>
            <a:r>
              <a:rPr lang="en-US" sz="2400" dirty="0"/>
              <a:t>(</a:t>
            </a:r>
            <a:r>
              <a:rPr lang="en-US" sz="2400" dirty="0" smtClean="0"/>
              <a:t>IREs) need to </a:t>
            </a:r>
            <a:r>
              <a:rPr lang="en-US" sz="2400" dirty="0" smtClean="0">
                <a:solidFill>
                  <a:srgbClr val="0000FF"/>
                </a:solidFill>
              </a:rPr>
              <a:t>communicate</a:t>
            </a: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Communication often involves:</a:t>
            </a:r>
          </a:p>
          <a:p>
            <a:pPr algn="ctr"/>
            <a:r>
              <a:rPr lang="en-US" sz="2400" dirty="0" smtClean="0"/>
              <a:t> </a:t>
            </a:r>
            <a:r>
              <a:rPr lang="en-US" dirty="0" smtClean="0">
                <a:solidFill>
                  <a:srgbClr val="008000"/>
                </a:solidFill>
              </a:rPr>
              <a:t>sharing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data</a:t>
            </a:r>
            <a:r>
              <a:rPr lang="en-US" dirty="0" smtClean="0"/>
              <a:t> objects</a:t>
            </a:r>
          </a:p>
          <a:p>
            <a:pPr algn="ctr"/>
            <a:r>
              <a:rPr lang="en-US" dirty="0" smtClean="0"/>
              <a:t>Exchanging </a:t>
            </a:r>
            <a:r>
              <a:rPr lang="en-US" dirty="0" smtClean="0">
                <a:solidFill>
                  <a:srgbClr val="FF0000"/>
                </a:solidFill>
              </a:rPr>
              <a:t>control</a:t>
            </a:r>
            <a:r>
              <a:rPr lang="en-US" dirty="0" smtClean="0"/>
              <a:t> objects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400" dirty="0" smtClean="0"/>
              <a:t>Growing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Modern </a:t>
            </a:r>
            <a:r>
              <a:rPr lang="en-US" sz="2400" dirty="0"/>
              <a:t>single machine instance </a:t>
            </a:r>
            <a:r>
              <a:rPr lang="en-US" sz="2400" dirty="0" smtClean="0"/>
              <a:t>can deploy large number of application and data services</a:t>
            </a:r>
          </a:p>
          <a:p>
            <a:r>
              <a:rPr lang="en-US" sz="2400" dirty="0" smtClean="0"/>
              <a:t>UNIX based OS is a good candidate </a:t>
            </a:r>
          </a:p>
          <a:p>
            <a:r>
              <a:rPr lang="en-US" sz="2400" dirty="0" smtClean="0"/>
              <a:t>Services can be deployed within Isolated </a:t>
            </a:r>
            <a:r>
              <a:rPr lang="en-US" sz="2400" dirty="0"/>
              <a:t>R</a:t>
            </a:r>
            <a:r>
              <a:rPr lang="en-US" sz="2400" dirty="0" smtClean="0"/>
              <a:t>untime </a:t>
            </a:r>
            <a:r>
              <a:rPr lang="en-US" sz="2400" dirty="0"/>
              <a:t>E</a:t>
            </a:r>
            <a:r>
              <a:rPr lang="en-US" sz="2400" dirty="0" smtClean="0"/>
              <a:t>nvironments (IRE)</a:t>
            </a:r>
          </a:p>
          <a:p>
            <a:r>
              <a:rPr lang="en-US" sz="2400" dirty="0" smtClean="0"/>
              <a:t>IRE can have all the necessary libraries for service deployment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0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Communication Policy Class </a:t>
            </a:r>
            <a:r>
              <a:rPr lang="en-US" sz="3200" dirty="0"/>
              <a:t>Model</a:t>
            </a:r>
            <a:br>
              <a:rPr lang="en-US" sz="3200" dirty="0"/>
            </a:br>
            <a:r>
              <a:rPr lang="en-US" sz="2400" dirty="0"/>
              <a:t>What we </a:t>
            </a:r>
            <a:r>
              <a:rPr lang="en-US" sz="2400" dirty="0" smtClean="0"/>
              <a:t>need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Provide</a:t>
            </a:r>
            <a:r>
              <a:rPr lang="en-US" sz="1800" i="1" dirty="0" smtClean="0">
                <a:solidFill>
                  <a:srgbClr val="008000"/>
                </a:solidFill>
              </a:rPr>
              <a:t> bidirectional</a:t>
            </a:r>
            <a:r>
              <a:rPr lang="en-US" sz="1800" i="1" dirty="0" smtClean="0"/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replication</a:t>
            </a:r>
            <a:r>
              <a:rPr lang="en-US" sz="1800" dirty="0" smtClean="0"/>
              <a:t> of data objects</a:t>
            </a:r>
          </a:p>
          <a:p>
            <a:r>
              <a:rPr lang="en-US" sz="1800" dirty="0"/>
              <a:t>Provide </a:t>
            </a:r>
            <a:r>
              <a:rPr lang="en-US" sz="1800" dirty="0" smtClean="0"/>
              <a:t>only</a:t>
            </a:r>
            <a:r>
              <a:rPr lang="en-US" sz="1800" i="1" dirty="0" smtClean="0"/>
              <a:t> </a:t>
            </a:r>
            <a:r>
              <a:rPr lang="en-US" sz="1800" i="1" dirty="0" smtClean="0">
                <a:solidFill>
                  <a:srgbClr val="FF6600"/>
                </a:solidFill>
              </a:rPr>
              <a:t>unidirectional</a:t>
            </a:r>
            <a:r>
              <a:rPr lang="en-US" sz="1800" i="1" dirty="0" smtClean="0"/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replication</a:t>
            </a:r>
            <a:r>
              <a:rPr lang="en-US" sz="1800" dirty="0" smtClean="0"/>
              <a:t> of </a:t>
            </a:r>
            <a:r>
              <a:rPr lang="en-US" sz="1800" dirty="0"/>
              <a:t>data objects 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967272"/>
            <a:ext cx="7556313" cy="349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8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Communication Policy Class Model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400" dirty="0" smtClean="0"/>
              <a:t>Types of Communication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sz="1800" dirty="0" smtClean="0">
                <a:solidFill>
                  <a:srgbClr val="008000"/>
                </a:solidFill>
              </a:rPr>
              <a:t>Group</a:t>
            </a:r>
            <a:r>
              <a:rPr lang="en-US" sz="1800" dirty="0" smtClean="0"/>
              <a:t> of </a:t>
            </a:r>
            <a:r>
              <a:rPr lang="en-US" sz="1800" dirty="0"/>
              <a:t>applications (service components) </a:t>
            </a:r>
            <a:r>
              <a:rPr lang="en-US" sz="1800" dirty="0" smtClean="0"/>
              <a:t>may:</a:t>
            </a:r>
            <a:endParaRPr lang="en-US" sz="2800" dirty="0" smtClean="0"/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Coordinate</a:t>
            </a:r>
            <a:r>
              <a:rPr lang="en-US" dirty="0" smtClean="0"/>
              <a:t> - </a:t>
            </a:r>
            <a:r>
              <a:rPr lang="en-US" dirty="0"/>
              <a:t>exchange of coordination messages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Collaborate</a:t>
            </a:r>
            <a:r>
              <a:rPr lang="en-US" dirty="0" smtClean="0"/>
              <a:t> -  shar</a:t>
            </a:r>
            <a:r>
              <a:rPr lang="en-US" dirty="0"/>
              <a:t>e</a:t>
            </a:r>
            <a:r>
              <a:rPr lang="en-US" dirty="0" smtClean="0"/>
              <a:t> mutual data objects via replication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3126016"/>
            <a:ext cx="7556313" cy="33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5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Communication Policy Class Model</a:t>
            </a:r>
            <a:br>
              <a:rPr lang="en-US" sz="3200" dirty="0"/>
            </a:br>
            <a:r>
              <a:rPr lang="en-US" sz="2400" dirty="0" smtClean="0"/>
              <a:t>Properties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6600"/>
                </a:solidFill>
              </a:rPr>
              <a:t>G</a:t>
            </a:r>
            <a:r>
              <a:rPr lang="en-US" sz="1800" dirty="0" smtClean="0">
                <a:solidFill>
                  <a:srgbClr val="FF6600"/>
                </a:solidFill>
              </a:rPr>
              <a:t>roup</a:t>
            </a:r>
            <a:r>
              <a:rPr lang="en-US" sz="1800" dirty="0" smtClean="0"/>
              <a:t> of applications can </a:t>
            </a:r>
            <a:r>
              <a:rPr lang="en-US" sz="1800" dirty="0" smtClean="0">
                <a:solidFill>
                  <a:srgbClr val="0000FF"/>
                </a:solidFill>
              </a:rPr>
              <a:t>communicate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only</a:t>
            </a:r>
            <a:r>
              <a:rPr lang="en-US" sz="1800" dirty="0" smtClean="0"/>
              <a:t> within the </a:t>
            </a:r>
            <a:r>
              <a:rPr lang="en-US" sz="1800" b="1" dirty="0" smtClean="0">
                <a:solidFill>
                  <a:srgbClr val="008000"/>
                </a:solidFill>
              </a:rPr>
              <a:t>same</a:t>
            </a:r>
            <a:r>
              <a:rPr lang="en-US" sz="1800" dirty="0" smtClean="0"/>
              <a:t>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466622"/>
            <a:ext cx="7556313" cy="38342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1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Communication Policy Class Model</a:t>
            </a:r>
            <a:br>
              <a:rPr lang="en-US" sz="3200" dirty="0" smtClean="0"/>
            </a:br>
            <a:r>
              <a:rPr lang="en-US" sz="2400" dirty="0" smtClean="0"/>
              <a:t>Operations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dirty="0"/>
              <a:t>The following high-level operations are </a:t>
            </a:r>
            <a:r>
              <a:rPr lang="en-US" sz="2900" dirty="0" smtClean="0"/>
              <a:t>proposed:</a:t>
            </a:r>
          </a:p>
          <a:p>
            <a:endParaRPr lang="en-US" dirty="0" smtClean="0"/>
          </a:p>
          <a:p>
            <a:pPr lvl="1"/>
            <a:r>
              <a:rPr lang="en-US" sz="2900" dirty="0" smtClean="0">
                <a:solidFill>
                  <a:srgbClr val="3366FF"/>
                </a:solidFill>
              </a:rPr>
              <a:t>create</a:t>
            </a:r>
            <a:r>
              <a:rPr lang="en-US" sz="2900" dirty="0" smtClean="0"/>
              <a:t> </a:t>
            </a:r>
            <a:r>
              <a:rPr lang="en-US" sz="2900" dirty="0"/>
              <a:t>a </a:t>
            </a:r>
            <a:r>
              <a:rPr lang="en-US" sz="2900" dirty="0" smtClean="0"/>
              <a:t>communication </a:t>
            </a:r>
            <a:r>
              <a:rPr lang="en-US" sz="2900" dirty="0"/>
              <a:t>policy </a:t>
            </a:r>
            <a:r>
              <a:rPr lang="en-US" sz="2900" dirty="0" smtClean="0"/>
              <a:t>class</a:t>
            </a:r>
          </a:p>
          <a:p>
            <a:pPr marL="228600" lvl="1" indent="0">
              <a:buNone/>
            </a:pPr>
            <a:endParaRPr lang="en-US" sz="2900" dirty="0" smtClean="0"/>
          </a:p>
          <a:p>
            <a:pPr lvl="1"/>
            <a:r>
              <a:rPr lang="en-US" sz="2900" dirty="0">
                <a:solidFill>
                  <a:srgbClr val="3366FF"/>
                </a:solidFill>
              </a:rPr>
              <a:t>add/remove</a:t>
            </a:r>
            <a:r>
              <a:rPr lang="en-US" sz="2900" dirty="0"/>
              <a:t> applications to/from </a:t>
            </a:r>
            <a:r>
              <a:rPr lang="en-US" sz="2900" dirty="0" smtClean="0"/>
              <a:t>a policy </a:t>
            </a:r>
            <a:r>
              <a:rPr lang="en-US" sz="2900" dirty="0"/>
              <a:t>class </a:t>
            </a:r>
            <a:endParaRPr lang="en-US" sz="2900" dirty="0" smtClean="0"/>
          </a:p>
          <a:p>
            <a:pPr marL="228600" lvl="1" indent="0">
              <a:buNone/>
            </a:pPr>
            <a:endParaRPr lang="en-US" sz="2900" dirty="0"/>
          </a:p>
          <a:p>
            <a:pPr lvl="1"/>
            <a:r>
              <a:rPr lang="en-US" sz="2900" dirty="0">
                <a:solidFill>
                  <a:srgbClr val="3366FF"/>
                </a:solidFill>
              </a:rPr>
              <a:t>show/count</a:t>
            </a:r>
            <a:r>
              <a:rPr lang="en-US" sz="2900" dirty="0"/>
              <a:t> apps in </a:t>
            </a:r>
            <a:r>
              <a:rPr lang="en-US" sz="2900" dirty="0" smtClean="0"/>
              <a:t>a policy class</a:t>
            </a:r>
          </a:p>
          <a:p>
            <a:pPr marL="228600" lvl="1" indent="0">
              <a:buNone/>
            </a:pPr>
            <a:endParaRPr lang="en-US" sz="2900" dirty="0" smtClean="0"/>
          </a:p>
          <a:p>
            <a:pPr lvl="1"/>
            <a:r>
              <a:rPr lang="en-US" sz="2900" dirty="0" smtClean="0">
                <a:solidFill>
                  <a:srgbClr val="3366FF"/>
                </a:solidFill>
              </a:rPr>
              <a:t>add</a:t>
            </a:r>
            <a:r>
              <a:rPr lang="en-US" sz="2900" dirty="0">
                <a:solidFill>
                  <a:srgbClr val="3366FF"/>
                </a:solidFill>
              </a:rPr>
              <a:t>/remove</a:t>
            </a:r>
            <a:r>
              <a:rPr lang="en-US" sz="2900" dirty="0"/>
              <a:t> </a:t>
            </a:r>
            <a:r>
              <a:rPr lang="en-US" sz="2900" dirty="0" smtClean="0"/>
              <a:t>associations </a:t>
            </a:r>
            <a:r>
              <a:rPr lang="en-US" sz="2900" dirty="0"/>
              <a:t>of an app to </a:t>
            </a:r>
            <a:r>
              <a:rPr lang="en-US" sz="2900" dirty="0" smtClean="0"/>
              <a:t>request a </a:t>
            </a:r>
            <a:r>
              <a:rPr lang="en-US" sz="2900" dirty="0" smtClean="0">
                <a:solidFill>
                  <a:srgbClr val="FF6600"/>
                </a:solidFill>
              </a:rPr>
              <a:t>replica</a:t>
            </a:r>
            <a:r>
              <a:rPr lang="en-US" sz="2900" dirty="0" smtClean="0"/>
              <a:t> of a data </a:t>
            </a:r>
            <a:r>
              <a:rPr lang="en-US" sz="2900" dirty="0"/>
              <a:t>object(s) to/from </a:t>
            </a:r>
            <a:r>
              <a:rPr lang="en-US" sz="2900" dirty="0" smtClean="0"/>
              <a:t>a policy class</a:t>
            </a:r>
          </a:p>
          <a:p>
            <a:pPr marL="228600" lvl="1" indent="0">
              <a:buNone/>
            </a:pPr>
            <a:endParaRPr lang="en-US" sz="2900" dirty="0" smtClean="0"/>
          </a:p>
          <a:p>
            <a:pPr lvl="1"/>
            <a:r>
              <a:rPr lang="en-US" sz="2900" dirty="0">
                <a:solidFill>
                  <a:srgbClr val="3366FF"/>
                </a:solidFill>
              </a:rPr>
              <a:t>enable/disable</a:t>
            </a:r>
            <a:r>
              <a:rPr lang="en-US" sz="2900" dirty="0"/>
              <a:t> application coordination with other application(s) in a </a:t>
            </a:r>
            <a:r>
              <a:rPr lang="en-US" sz="2900" dirty="0" smtClean="0"/>
              <a:t>policy class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9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</a:t>
            </a:r>
          </a:p>
        </p:txBody>
      </p:sp>
      <p:pic>
        <p:nvPicPr>
          <p:cNvPr id="5" name="Content Placeholder 4" descr="stk19928boj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99" r="-64499"/>
          <a:stretch>
            <a:fillRect/>
          </a:stretch>
        </p:blipFill>
        <p:spPr>
          <a:xfrm>
            <a:off x="498475" y="1981200"/>
            <a:ext cx="7556500" cy="4144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1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System design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Unified framework proposed in the form of </a:t>
            </a:r>
            <a:r>
              <a:rPr lang="en-US" sz="1800" dirty="0" smtClean="0">
                <a:solidFill>
                  <a:srgbClr val="FF6600"/>
                </a:solidFill>
              </a:rPr>
              <a:t>Linux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FF6600"/>
                </a:solidFill>
              </a:rPr>
              <a:t>Policy Machine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527676"/>
            <a:ext cx="7556313" cy="38342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2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</a:t>
            </a:r>
            <a:br>
              <a:rPr lang="en-US" dirty="0"/>
            </a:br>
            <a:r>
              <a:rPr lang="en-US" sz="2400" dirty="0"/>
              <a:t>System </a:t>
            </a:r>
            <a:r>
              <a:rPr lang="en-US" sz="2400" dirty="0" smtClean="0"/>
              <a:t>design (2)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U</a:t>
            </a:r>
            <a:r>
              <a:rPr lang="en-US" sz="1800" dirty="0" smtClean="0">
                <a:solidFill>
                  <a:schemeClr val="tx1"/>
                </a:solidFill>
              </a:rPr>
              <a:t>nified framework stored in the </a:t>
            </a:r>
            <a:r>
              <a:rPr lang="en-US" sz="1800" dirty="0">
                <a:solidFill>
                  <a:schemeClr val="tx1"/>
                </a:solidFill>
              </a:rPr>
              <a:t>embedded </a:t>
            </a:r>
            <a:r>
              <a:rPr lang="en-US" sz="1800" dirty="0" err="1">
                <a:solidFill>
                  <a:schemeClr val="tx1"/>
                </a:solidFill>
              </a:rPr>
              <a:t>Sqlite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database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442200"/>
            <a:ext cx="7556313" cy="42133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3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design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</a:t>
            </a:r>
            <a:r>
              <a:rPr lang="en-US" sz="1800" dirty="0" smtClean="0"/>
              <a:t>dapt </a:t>
            </a:r>
            <a:r>
              <a:rPr lang="en-US" sz="1800" dirty="0" smtClean="0">
                <a:solidFill>
                  <a:srgbClr val="FF6600"/>
                </a:solidFill>
              </a:rPr>
              <a:t>indirect</a:t>
            </a:r>
            <a:r>
              <a:rPr lang="en-US" sz="1800" dirty="0" smtClean="0"/>
              <a:t> communication paradigm - </a:t>
            </a:r>
            <a:r>
              <a:rPr lang="en-US" sz="1800" dirty="0" smtClean="0">
                <a:solidFill>
                  <a:srgbClr val="0000FF"/>
                </a:solidFill>
              </a:rPr>
              <a:t>tuple space</a:t>
            </a:r>
            <a:r>
              <a:rPr lang="en-US" sz="1800" dirty="0" smtClean="0"/>
              <a:t> to </a:t>
            </a:r>
            <a:r>
              <a:rPr lang="en-US" sz="1800" dirty="0" smtClean="0">
                <a:solidFill>
                  <a:srgbClr val="FF0000"/>
                </a:solidFill>
              </a:rPr>
              <a:t>enforce</a:t>
            </a:r>
            <a:r>
              <a:rPr lang="en-US" sz="1800" dirty="0" smtClean="0"/>
              <a:t>  </a:t>
            </a:r>
            <a:r>
              <a:rPr lang="en-US" sz="1800" dirty="0" smtClean="0">
                <a:solidFill>
                  <a:srgbClr val="008000"/>
                </a:solidFill>
              </a:rPr>
              <a:t>decoupled</a:t>
            </a:r>
            <a:r>
              <a:rPr lang="en-US" sz="1800" dirty="0" smtClean="0"/>
              <a:t> content-based inter-application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637575"/>
            <a:ext cx="7556313" cy="38342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5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design (2) -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The basic </a:t>
            </a:r>
            <a:r>
              <a:rPr lang="en-US" sz="2200" dirty="0" smtClean="0">
                <a:solidFill>
                  <a:schemeClr val="tx1"/>
                </a:solidFill>
              </a:rPr>
              <a:t>model relies on a </a:t>
            </a:r>
            <a:r>
              <a:rPr lang="en-US" sz="2200" dirty="0" smtClean="0">
                <a:solidFill>
                  <a:srgbClr val="FF6600"/>
                </a:solidFill>
              </a:rPr>
              <a:t>global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rgbClr val="008000"/>
                </a:solidFill>
              </a:rPr>
              <a:t>shared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RAM</a:t>
            </a:r>
            <a:r>
              <a:rPr lang="en-US" sz="2200" dirty="0" smtClean="0">
                <a:solidFill>
                  <a:schemeClr val="tx1"/>
                </a:solidFill>
              </a:rPr>
              <a:t> tuple space</a:t>
            </a:r>
          </a:p>
          <a:p>
            <a:r>
              <a:rPr lang="en-US" sz="2200" dirty="0" smtClean="0">
                <a:solidFill>
                  <a:srgbClr val="000000"/>
                </a:solidFill>
              </a:rPr>
              <a:t>Has</a:t>
            </a:r>
            <a:r>
              <a:rPr lang="en-US" sz="2200" dirty="0" smtClean="0">
                <a:solidFill>
                  <a:schemeClr val="tx1"/>
                </a:solidFill>
              </a:rPr>
              <a:t> number of issues:</a:t>
            </a: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pPr lvl="1"/>
            <a:r>
              <a:rPr lang="en-US" sz="1900" dirty="0" smtClean="0">
                <a:solidFill>
                  <a:schemeClr val="tx1"/>
                </a:solidFill>
              </a:rPr>
              <a:t>Tuple collisions could happen</a:t>
            </a:r>
          </a:p>
          <a:p>
            <a:pPr lvl="1"/>
            <a:endParaRPr lang="en-US" sz="1900" dirty="0" smtClean="0">
              <a:solidFill>
                <a:schemeClr val="tx1"/>
              </a:solidFill>
            </a:endParaRP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W</a:t>
            </a:r>
            <a:r>
              <a:rPr lang="en-US" sz="1900" dirty="0" smtClean="0">
                <a:solidFill>
                  <a:schemeClr val="tx1"/>
                </a:solidFill>
              </a:rPr>
              <a:t>ide </a:t>
            </a:r>
            <a:r>
              <a:rPr lang="en-US" sz="1900" dirty="0">
                <a:solidFill>
                  <a:schemeClr val="tx1"/>
                </a:solidFill>
              </a:rPr>
              <a:t>array of possible security </a:t>
            </a:r>
            <a:r>
              <a:rPr lang="en-US" sz="1900" dirty="0" smtClean="0">
                <a:solidFill>
                  <a:schemeClr val="tx1"/>
                </a:solidFill>
              </a:rPr>
              <a:t>attacks</a:t>
            </a:r>
          </a:p>
          <a:p>
            <a:pPr lvl="1"/>
            <a:endParaRPr lang="en-US" sz="1900" dirty="0" smtClean="0">
              <a:solidFill>
                <a:schemeClr val="tx1"/>
              </a:solidFill>
            </a:endParaRPr>
          </a:p>
          <a:p>
            <a:pPr lvl="1"/>
            <a:r>
              <a:rPr lang="en-US" sz="1900" dirty="0" smtClean="0">
                <a:solidFill>
                  <a:schemeClr val="tx1"/>
                </a:solidFill>
              </a:rPr>
              <a:t>Overheads of memory utilization</a:t>
            </a:r>
          </a:p>
          <a:p>
            <a:pPr lvl="1"/>
            <a:endParaRPr lang="en-US" sz="1900" dirty="0">
              <a:solidFill>
                <a:schemeClr val="tx1"/>
              </a:solidFill>
            </a:endParaRPr>
          </a:p>
          <a:p>
            <a:pPr lvl="1"/>
            <a:r>
              <a:rPr lang="en-US" sz="1900" dirty="0" smtClean="0">
                <a:solidFill>
                  <a:schemeClr val="tx1"/>
                </a:solidFill>
              </a:rPr>
              <a:t>Could be inaccessible due to access control policies</a:t>
            </a:r>
          </a:p>
          <a:p>
            <a:pPr lvl="1"/>
            <a:endParaRPr lang="en-US" sz="1900" dirty="0" smtClean="0">
              <a:solidFill>
                <a:schemeClr val="tx1"/>
              </a:solidFill>
            </a:endParaRPr>
          </a:p>
          <a:p>
            <a:pPr lvl="1"/>
            <a:r>
              <a:rPr lang="en-US" sz="1900" dirty="0" smtClean="0">
                <a:solidFill>
                  <a:schemeClr val="tx1"/>
                </a:solidFill>
              </a:rPr>
              <a:t>Suitable mainly for a single application with multiple threads </a:t>
            </a:r>
          </a:p>
          <a:p>
            <a:endParaRPr lang="en-US" dirty="0"/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8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</a:t>
            </a:r>
            <a:r>
              <a:rPr lang="en-US" sz="2400" dirty="0"/>
              <a:t>design </a:t>
            </a:r>
            <a:r>
              <a:rPr lang="en-US" sz="2400" dirty="0" smtClean="0"/>
              <a:t>(3) - Adaptation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Personal</a:t>
            </a:r>
            <a:r>
              <a:rPr lang="en-US" sz="1800" dirty="0" smtClean="0">
                <a:solidFill>
                  <a:srgbClr val="000000"/>
                </a:solidFill>
              </a:rPr>
              <a:t> tuple space per application</a:t>
            </a:r>
          </a:p>
          <a:p>
            <a:r>
              <a:rPr lang="en-US" sz="1800" dirty="0" smtClean="0">
                <a:solidFill>
                  <a:srgbClr val="008000"/>
                </a:solidFill>
              </a:rPr>
              <a:t>Disk/flash </a:t>
            </a:r>
            <a:r>
              <a:rPr lang="en-US" sz="1800" dirty="0" smtClean="0">
                <a:solidFill>
                  <a:srgbClr val="000000"/>
                </a:solidFill>
              </a:rPr>
              <a:t>based implementation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ts-limit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991694"/>
            <a:ext cx="7556313" cy="36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400" dirty="0"/>
              <a:t>S</a:t>
            </a:r>
            <a:r>
              <a:rPr lang="en-US" sz="2400" dirty="0" smtClean="0"/>
              <a:t>ample deployment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r>
              <a:rPr lang="en-US" sz="1800" dirty="0"/>
              <a:t>S</a:t>
            </a:r>
            <a:r>
              <a:rPr lang="en-US" sz="1800" dirty="0" smtClean="0"/>
              <a:t>ingle data service can be partitioned into several components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527675"/>
            <a:ext cx="7556313" cy="391972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</a:t>
            </a:r>
            <a:r>
              <a:rPr lang="en-US" sz="2400" dirty="0"/>
              <a:t>design </a:t>
            </a:r>
            <a:r>
              <a:rPr lang="en-US" sz="2400" dirty="0" smtClean="0"/>
              <a:t>(4) -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P</a:t>
            </a:r>
            <a:r>
              <a:rPr lang="en-US" sz="3200" dirty="0" smtClean="0">
                <a:solidFill>
                  <a:srgbClr val="000000"/>
                </a:solidFill>
              </a:rPr>
              <a:t>ropose a set </a:t>
            </a:r>
            <a:r>
              <a:rPr lang="en-US" sz="3200" dirty="0">
                <a:solidFill>
                  <a:srgbClr val="000000"/>
                </a:solidFill>
              </a:rPr>
              <a:t>of </a:t>
            </a:r>
            <a:r>
              <a:rPr lang="en-US" sz="3200" dirty="0" smtClean="0">
                <a:solidFill>
                  <a:srgbClr val="000000"/>
                </a:solidFill>
              </a:rPr>
              <a:t>tentative operations - </a:t>
            </a:r>
            <a:r>
              <a:rPr lang="en-US" sz="3200" dirty="0">
                <a:solidFill>
                  <a:srgbClr val="000000"/>
                </a:solidFill>
              </a:rPr>
              <a:t>tuple space</a:t>
            </a:r>
            <a:r>
              <a:rPr lang="en-US" sz="3200" dirty="0"/>
              <a:t> </a:t>
            </a:r>
            <a:r>
              <a:rPr lang="en-US" sz="3200" i="1" dirty="0" smtClean="0">
                <a:solidFill>
                  <a:srgbClr val="FF6600"/>
                </a:solidFill>
              </a:rPr>
              <a:t>calculus</a:t>
            </a:r>
            <a:r>
              <a:rPr lang="en-US" sz="3200" i="1" dirty="0" smtClean="0"/>
              <a:t>:</a:t>
            </a:r>
          </a:p>
          <a:p>
            <a:endParaRPr lang="en-US" sz="2900" dirty="0" smtClean="0"/>
          </a:p>
          <a:p>
            <a:pPr lvl="1"/>
            <a:r>
              <a:rPr lang="en-US" sz="2900" i="1" dirty="0">
                <a:solidFill>
                  <a:srgbClr val="3366FF"/>
                </a:solidFill>
              </a:rPr>
              <a:t>create</a:t>
            </a:r>
            <a:r>
              <a:rPr lang="en-US" sz="2900" i="1" dirty="0"/>
              <a:t> </a:t>
            </a:r>
            <a:r>
              <a:rPr lang="en-US" sz="2900" i="1" dirty="0">
                <a:solidFill>
                  <a:srgbClr val="000000"/>
                </a:solidFill>
              </a:rPr>
              <a:t>tuple space</a:t>
            </a:r>
            <a:r>
              <a:rPr lang="en-US" sz="2900" i="1" dirty="0"/>
              <a:t> </a:t>
            </a:r>
            <a:endParaRPr lang="en-US" sz="2900" i="1" dirty="0" smtClean="0"/>
          </a:p>
          <a:p>
            <a:pPr lvl="1"/>
            <a:endParaRPr lang="en-US" sz="2900" dirty="0"/>
          </a:p>
          <a:p>
            <a:pPr lvl="1"/>
            <a:r>
              <a:rPr lang="en-US" sz="2900" i="1" dirty="0" smtClean="0">
                <a:solidFill>
                  <a:srgbClr val="3366FF"/>
                </a:solidFill>
              </a:rPr>
              <a:t>delete</a:t>
            </a:r>
            <a:r>
              <a:rPr lang="en-US" sz="2900" i="1" dirty="0" smtClean="0"/>
              <a:t> </a:t>
            </a:r>
            <a:r>
              <a:rPr lang="en-US" sz="2900" i="1" dirty="0">
                <a:solidFill>
                  <a:srgbClr val="000000"/>
                </a:solidFill>
              </a:rPr>
              <a:t>tuple </a:t>
            </a:r>
            <a:r>
              <a:rPr lang="en-US" sz="2900" i="1" dirty="0" smtClean="0">
                <a:solidFill>
                  <a:srgbClr val="000000"/>
                </a:solidFill>
              </a:rPr>
              <a:t>space</a:t>
            </a:r>
          </a:p>
          <a:p>
            <a:pPr lvl="1"/>
            <a:endParaRPr lang="en-US" sz="2900" i="1" dirty="0" smtClean="0">
              <a:solidFill>
                <a:srgbClr val="000000"/>
              </a:solidFill>
            </a:endParaRPr>
          </a:p>
          <a:p>
            <a:pPr lvl="1"/>
            <a:r>
              <a:rPr lang="en-US" sz="2900" i="1" dirty="0" smtClean="0">
                <a:solidFill>
                  <a:srgbClr val="3366FF"/>
                </a:solidFill>
              </a:rPr>
              <a:t>read</a:t>
            </a:r>
            <a:r>
              <a:rPr lang="en-US" sz="2900" i="1" dirty="0" smtClean="0"/>
              <a:t> </a:t>
            </a:r>
            <a:r>
              <a:rPr lang="en-US" sz="2900" dirty="0" smtClean="0">
                <a:solidFill>
                  <a:srgbClr val="000000"/>
                </a:solidFill>
              </a:rPr>
              <a:t>operation </a:t>
            </a:r>
            <a:r>
              <a:rPr lang="en-US" sz="2900" dirty="0">
                <a:solidFill>
                  <a:srgbClr val="000000"/>
                </a:solidFill>
              </a:rPr>
              <a:t>- returns the value of individual tuple without affecting the contents of a tuple space</a:t>
            </a:r>
            <a:r>
              <a:rPr lang="en-US" sz="2900" dirty="0"/>
              <a:t> </a:t>
            </a:r>
            <a:endParaRPr lang="en-US" sz="2900" dirty="0" smtClean="0"/>
          </a:p>
          <a:p>
            <a:pPr lvl="1"/>
            <a:endParaRPr lang="en-US" sz="2900" dirty="0"/>
          </a:p>
          <a:p>
            <a:pPr lvl="1"/>
            <a:r>
              <a:rPr lang="en-US" sz="2900" i="1" dirty="0">
                <a:solidFill>
                  <a:srgbClr val="3366FF"/>
                </a:solidFill>
              </a:rPr>
              <a:t>append</a:t>
            </a:r>
            <a:r>
              <a:rPr lang="en-US" sz="2900" i="1" dirty="0"/>
              <a:t> </a:t>
            </a:r>
            <a:r>
              <a:rPr lang="en-US" sz="2900" dirty="0">
                <a:solidFill>
                  <a:srgbClr val="000000"/>
                </a:solidFill>
              </a:rPr>
              <a:t>operation - adds a tuple without affecting existing tuples in a tuple space</a:t>
            </a:r>
            <a:r>
              <a:rPr lang="en-US" sz="2900" dirty="0"/>
              <a:t> </a:t>
            </a:r>
            <a:endParaRPr lang="en-US" sz="2900" dirty="0" smtClean="0"/>
          </a:p>
          <a:p>
            <a:pPr lvl="1"/>
            <a:endParaRPr lang="en-US" sz="2900" dirty="0"/>
          </a:p>
          <a:p>
            <a:pPr lvl="1"/>
            <a:r>
              <a:rPr lang="en-US" sz="2900" i="1" dirty="0">
                <a:solidFill>
                  <a:srgbClr val="3366FF"/>
                </a:solidFill>
              </a:rPr>
              <a:t>take</a:t>
            </a:r>
            <a:r>
              <a:rPr lang="en-US" sz="2900" i="1" dirty="0"/>
              <a:t> </a:t>
            </a:r>
            <a:r>
              <a:rPr lang="en-US" sz="2900" dirty="0">
                <a:solidFill>
                  <a:srgbClr val="000000"/>
                </a:solidFill>
              </a:rPr>
              <a:t>operation - returns a tuple while removing it from a tuple </a:t>
            </a:r>
            <a:r>
              <a:rPr lang="en-US" sz="2900" dirty="0" smtClean="0">
                <a:solidFill>
                  <a:srgbClr val="000000"/>
                </a:solidFill>
              </a:rPr>
              <a:t>space</a:t>
            </a:r>
            <a:endParaRPr lang="en-US" sz="2900" dirty="0"/>
          </a:p>
          <a:p>
            <a:endParaRPr lang="en-US" dirty="0"/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 smtClean="0"/>
              <a:t>Communication </a:t>
            </a:r>
            <a:r>
              <a:rPr lang="en-US" sz="2400" dirty="0"/>
              <a:t>design </a:t>
            </a:r>
            <a:r>
              <a:rPr lang="en-US" sz="2400" dirty="0" smtClean="0"/>
              <a:t>(5) -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Application </a:t>
            </a:r>
            <a:r>
              <a:rPr lang="en-US" sz="1600" dirty="0"/>
              <a:t>allowed to perform </a:t>
            </a:r>
            <a:r>
              <a:rPr lang="en-US" sz="1600" dirty="0">
                <a:solidFill>
                  <a:srgbClr val="FF0000"/>
                </a:solidFill>
              </a:rPr>
              <a:t>all</a:t>
            </a:r>
            <a:r>
              <a:rPr lang="en-US" sz="1600" dirty="0"/>
              <a:t> </a:t>
            </a:r>
            <a:r>
              <a:rPr lang="en-US" sz="1600" dirty="0" smtClean="0"/>
              <a:t>calculus operations</a:t>
            </a:r>
          </a:p>
          <a:p>
            <a:r>
              <a:rPr lang="en-US" sz="1600" dirty="0"/>
              <a:t>P</a:t>
            </a:r>
            <a:r>
              <a:rPr lang="en-US" sz="1600" dirty="0" smtClean="0"/>
              <a:t>olicy </a:t>
            </a:r>
            <a:r>
              <a:rPr lang="en-US" sz="1600" dirty="0"/>
              <a:t>M</a:t>
            </a:r>
            <a:r>
              <a:rPr lang="en-US" sz="1600" dirty="0" smtClean="0"/>
              <a:t>achine </a:t>
            </a:r>
            <a:r>
              <a:rPr lang="en-US" sz="1600" dirty="0"/>
              <a:t>restricted to </a:t>
            </a:r>
            <a:r>
              <a:rPr lang="en-US" sz="1600" dirty="0">
                <a:solidFill>
                  <a:srgbClr val="3366FF"/>
                </a:solidFill>
              </a:rPr>
              <a:t>read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3366FF"/>
                </a:solidFill>
              </a:rPr>
              <a:t>append</a:t>
            </a:r>
            <a:r>
              <a:rPr lang="en-US" sz="1600" dirty="0"/>
              <a:t> </a:t>
            </a:r>
            <a:r>
              <a:rPr lang="en-US" sz="1600" dirty="0" smtClean="0"/>
              <a:t>operations 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ts-communication-patter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857373"/>
            <a:ext cx="7556313" cy="37981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0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400" dirty="0"/>
              <a:t>Communication design </a:t>
            </a:r>
            <a:r>
              <a:rPr lang="en-US" sz="2400" dirty="0" smtClean="0"/>
              <a:t>(6) – Tuple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Control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tuples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smtClean="0">
                <a:solidFill>
                  <a:srgbClr val="000000"/>
                </a:solidFill>
              </a:rPr>
              <a:t>- </a:t>
            </a:r>
            <a:r>
              <a:rPr lang="en-US" sz="1600" dirty="0">
                <a:solidFill>
                  <a:srgbClr val="000000"/>
                </a:solidFill>
              </a:rPr>
              <a:t>provide the instructions about coordination or </a:t>
            </a:r>
            <a:r>
              <a:rPr lang="en-US" sz="1600" dirty="0" smtClean="0">
                <a:solidFill>
                  <a:srgbClr val="000000"/>
                </a:solidFill>
              </a:rPr>
              <a:t>sharing 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8000"/>
                </a:solidFill>
              </a:rPr>
              <a:t>Content</a:t>
            </a:r>
            <a:r>
              <a:rPr lang="en-US" sz="1600" dirty="0" smtClean="0">
                <a:solidFill>
                  <a:srgbClr val="000000"/>
                </a:solidFill>
              </a:rPr>
              <a:t> tuples - </a:t>
            </a:r>
            <a:r>
              <a:rPr lang="en-US" sz="1600" dirty="0">
                <a:solidFill>
                  <a:srgbClr val="000000"/>
                </a:solidFill>
              </a:rPr>
              <a:t>mechanism by which data gets shared across </a:t>
            </a:r>
            <a:r>
              <a:rPr lang="en-US" sz="1600" dirty="0" smtClean="0">
                <a:solidFill>
                  <a:srgbClr val="000000"/>
                </a:solidFill>
              </a:rPr>
              <a:t>applications </a:t>
            </a:r>
            <a:endParaRPr lang="en-US" sz="1600" dirty="0">
              <a:solidFill>
                <a:srgbClr val="000000"/>
              </a:solidFill>
            </a:endParaRPr>
          </a:p>
          <a:p>
            <a:pPr marL="228600" lvl="1" indent="0">
              <a:buNone/>
            </a:pP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869585"/>
            <a:ext cx="7556313" cy="378592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1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000" dirty="0" smtClean="0"/>
              <a:t>Communication </a:t>
            </a:r>
            <a:r>
              <a:rPr lang="en-US" sz="2000" dirty="0"/>
              <a:t>design </a:t>
            </a:r>
            <a:r>
              <a:rPr lang="en-US" sz="2000" dirty="0" smtClean="0"/>
              <a:t>(7) – Collaborative Transaction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</a:t>
            </a:r>
            <a:r>
              <a:rPr lang="en-US" sz="1600" dirty="0" smtClean="0">
                <a:solidFill>
                  <a:schemeClr val="tx1"/>
                </a:solidFill>
              </a:rPr>
              <a:t>olicy machine </a:t>
            </a:r>
            <a:r>
              <a:rPr lang="en-US" sz="1600" dirty="0">
                <a:solidFill>
                  <a:schemeClr val="tx1"/>
                </a:solidFill>
              </a:rPr>
              <a:t>periodically </a:t>
            </a:r>
            <a:r>
              <a:rPr lang="en-US" sz="1600" dirty="0" smtClean="0">
                <a:solidFill>
                  <a:schemeClr val="tx1"/>
                </a:solidFill>
              </a:rPr>
              <a:t>checks </a:t>
            </a:r>
            <a:r>
              <a:rPr lang="en-US" sz="1600" dirty="0">
                <a:solidFill>
                  <a:schemeClr val="tx1"/>
                </a:solidFill>
              </a:rPr>
              <a:t>for the </a:t>
            </a:r>
            <a:r>
              <a:rPr lang="en-US" sz="1600" dirty="0" smtClean="0">
                <a:solidFill>
                  <a:srgbClr val="FF0000"/>
                </a:solidFill>
              </a:rPr>
              <a:t>presence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of </a:t>
            </a:r>
            <a:r>
              <a:rPr lang="en-US" sz="1600" dirty="0">
                <a:solidFill>
                  <a:srgbClr val="008000"/>
                </a:solidFill>
              </a:rPr>
              <a:t>control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tuples</a:t>
            </a: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2454411"/>
            <a:ext cx="7556312" cy="420109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0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br>
              <a:rPr lang="en-US" dirty="0" smtClean="0"/>
            </a:br>
            <a:r>
              <a:rPr lang="en-US" sz="2000" dirty="0" smtClean="0"/>
              <a:t>Communication </a:t>
            </a:r>
            <a:r>
              <a:rPr lang="en-US" sz="2000" dirty="0"/>
              <a:t>design </a:t>
            </a:r>
            <a:r>
              <a:rPr lang="en-US" sz="2000" dirty="0" smtClean="0"/>
              <a:t>(8) – Coordinative Transaction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</a:t>
            </a:r>
            <a:r>
              <a:rPr lang="en-US" sz="1600" dirty="0" smtClean="0">
                <a:solidFill>
                  <a:schemeClr val="tx1"/>
                </a:solidFill>
              </a:rPr>
              <a:t>olicy machine </a:t>
            </a:r>
            <a:r>
              <a:rPr lang="en-US" sz="1600" dirty="0">
                <a:solidFill>
                  <a:schemeClr val="tx1"/>
                </a:solidFill>
              </a:rPr>
              <a:t>periodically </a:t>
            </a:r>
            <a:r>
              <a:rPr lang="en-US" sz="1600" dirty="0" smtClean="0">
                <a:solidFill>
                  <a:schemeClr val="tx1"/>
                </a:solidFill>
              </a:rPr>
              <a:t>checks </a:t>
            </a:r>
            <a:r>
              <a:rPr lang="en-US" sz="1600" dirty="0">
                <a:solidFill>
                  <a:schemeClr val="tx1"/>
                </a:solidFill>
              </a:rPr>
              <a:t>for the </a:t>
            </a:r>
            <a:r>
              <a:rPr lang="en-US" sz="1600" dirty="0" smtClean="0">
                <a:solidFill>
                  <a:srgbClr val="FF0000"/>
                </a:solidFill>
              </a:rPr>
              <a:t>presence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of </a:t>
            </a:r>
            <a:r>
              <a:rPr lang="en-US" sz="1600" dirty="0">
                <a:solidFill>
                  <a:srgbClr val="008000"/>
                </a:solidFill>
              </a:rPr>
              <a:t>control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tuples</a:t>
            </a:r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2454411"/>
            <a:ext cx="7556312" cy="420109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1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C</a:t>
            </a:r>
            <a:r>
              <a:rPr lang="en-US" sz="1800" dirty="0" smtClean="0">
                <a:solidFill>
                  <a:srgbClr val="000000"/>
                </a:solidFill>
              </a:rPr>
              <a:t>apabilities </a:t>
            </a:r>
            <a:r>
              <a:rPr lang="en-US" sz="1800" dirty="0">
                <a:solidFill>
                  <a:srgbClr val="000000"/>
                </a:solidFill>
              </a:rPr>
              <a:t>policy classes </a:t>
            </a:r>
            <a:r>
              <a:rPr lang="en-US" sz="1800" dirty="0" smtClean="0">
                <a:solidFill>
                  <a:srgbClr val="000000"/>
                </a:solidFill>
              </a:rPr>
              <a:t>do </a:t>
            </a:r>
            <a:r>
              <a:rPr lang="en-US" sz="1800" dirty="0">
                <a:solidFill>
                  <a:srgbClr val="FF0000"/>
                </a:solidFill>
              </a:rPr>
              <a:t>not</a:t>
            </a:r>
            <a:r>
              <a:rPr lang="en-US" sz="1800" dirty="0">
                <a:solidFill>
                  <a:srgbClr val="000000"/>
                </a:solidFill>
              </a:rPr>
              <a:t> incur </a:t>
            </a:r>
            <a:r>
              <a:rPr lang="en-US" sz="1800" dirty="0" smtClean="0">
                <a:solidFill>
                  <a:srgbClr val="000000"/>
                </a:solidFill>
              </a:rPr>
              <a:t>performance overhead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no</a:t>
            </a:r>
            <a:r>
              <a:rPr lang="en-US" sz="1600" dirty="0" smtClean="0">
                <a:solidFill>
                  <a:srgbClr val="000000"/>
                </a:solidFill>
              </a:rPr>
              <a:t> extra </a:t>
            </a:r>
            <a:r>
              <a:rPr lang="en-US" sz="1600" dirty="0">
                <a:solidFill>
                  <a:srgbClr val="000000"/>
                </a:solidFill>
              </a:rPr>
              <a:t>disk I/</a:t>
            </a:r>
            <a:r>
              <a:rPr lang="en-US" sz="1600" dirty="0" smtClean="0">
                <a:solidFill>
                  <a:srgbClr val="000000"/>
                </a:solidFill>
              </a:rPr>
              <a:t>O aside </a:t>
            </a:r>
            <a:r>
              <a:rPr lang="en-US" sz="1600" dirty="0">
                <a:solidFill>
                  <a:srgbClr val="000000"/>
                </a:solidFill>
              </a:rPr>
              <a:t>from the I/O load of the base </a:t>
            </a:r>
            <a:r>
              <a:rPr lang="en-US" sz="1600" dirty="0" smtClean="0">
                <a:solidFill>
                  <a:srgbClr val="000000"/>
                </a:solidFill>
              </a:rPr>
              <a:t>system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no</a:t>
            </a:r>
            <a:r>
              <a:rPr lang="en-US" sz="1600" dirty="0">
                <a:solidFill>
                  <a:srgbClr val="000000"/>
                </a:solidFill>
              </a:rPr>
              <a:t> additional memory </a:t>
            </a:r>
            <a:r>
              <a:rPr lang="en-US" sz="1600" dirty="0" smtClean="0">
                <a:solidFill>
                  <a:srgbClr val="000000"/>
                </a:solidFill>
              </a:rPr>
              <a:t>utilization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</a:t>
            </a:r>
            <a:r>
              <a:rPr lang="en-US" sz="1800" dirty="0" smtClean="0">
                <a:solidFill>
                  <a:srgbClr val="000000"/>
                </a:solidFill>
              </a:rPr>
              <a:t>ommunication policy classes are resource intensive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E</a:t>
            </a:r>
            <a:r>
              <a:rPr lang="en-US" sz="1800" dirty="0">
                <a:solidFill>
                  <a:srgbClr val="000000"/>
                </a:solidFill>
              </a:rPr>
              <a:t>valuate </a:t>
            </a:r>
            <a:r>
              <a:rPr lang="en-US" sz="1800" dirty="0" smtClean="0">
                <a:solidFill>
                  <a:srgbClr val="000000"/>
                </a:solidFill>
              </a:rPr>
              <a:t>performance with </a:t>
            </a:r>
            <a:r>
              <a:rPr lang="en-US" sz="1800" dirty="0" smtClean="0">
                <a:solidFill>
                  <a:srgbClr val="008000"/>
                </a:solidFill>
              </a:rPr>
              <a:t>integrated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tuple space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FF6600"/>
                </a:solidFill>
              </a:rPr>
              <a:t>controller</a:t>
            </a:r>
            <a:r>
              <a:rPr lang="en-US" sz="1800" dirty="0" smtClean="0">
                <a:solidFill>
                  <a:srgbClr val="000000"/>
                </a:solidFill>
              </a:rPr>
              <a:t>:</a:t>
            </a:r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82875"/>
              </p:ext>
            </p:extLst>
          </p:nvPr>
        </p:nvGraphicFramePr>
        <p:xfrm>
          <a:off x="1120992" y="4417447"/>
          <a:ext cx="6096000" cy="21132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Sizes of mediated data objects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Number of communicating applications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Disk I/O utilization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Disk I/O utilization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CPU utilization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CPU utilization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RAM utilization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RAM utilization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34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Unified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ramework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consists </a:t>
            </a:r>
            <a:r>
              <a:rPr lang="en-US" dirty="0" smtClean="0">
                <a:solidFill>
                  <a:schemeClr val="tx1"/>
                </a:solidFill>
              </a:rPr>
              <a:t>of: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model of </a:t>
            </a:r>
            <a:r>
              <a:rPr lang="en-US" i="1" dirty="0">
                <a:solidFill>
                  <a:srgbClr val="008000"/>
                </a:solidFill>
              </a:rPr>
              <a:t>C</a:t>
            </a:r>
            <a:r>
              <a:rPr lang="en-US" i="1" dirty="0" smtClean="0">
                <a:solidFill>
                  <a:srgbClr val="008000"/>
                </a:solidFill>
              </a:rPr>
              <a:t>apabilities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rgbClr val="FF6600"/>
                </a:solidFill>
              </a:rPr>
              <a:t>P</a:t>
            </a:r>
            <a:r>
              <a:rPr lang="en-US" i="1" dirty="0" smtClean="0">
                <a:solidFill>
                  <a:srgbClr val="FF6600"/>
                </a:solidFill>
              </a:rPr>
              <a:t>olicy </a:t>
            </a:r>
            <a:r>
              <a:rPr lang="en-US" i="1" dirty="0">
                <a:solidFill>
                  <a:srgbClr val="FF6600"/>
                </a:solidFill>
              </a:rPr>
              <a:t>C</a:t>
            </a:r>
            <a:r>
              <a:rPr lang="en-US" i="1" dirty="0" smtClean="0">
                <a:solidFill>
                  <a:srgbClr val="FF6600"/>
                </a:solidFill>
              </a:rPr>
              <a:t>lasses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– regulates Linux </a:t>
            </a:r>
            <a:r>
              <a:rPr lang="en-US" dirty="0">
                <a:solidFill>
                  <a:schemeClr val="tx1"/>
                </a:solidFill>
              </a:rPr>
              <a:t>capabilities on a per-application </a:t>
            </a:r>
            <a:r>
              <a:rPr lang="en-US" dirty="0" smtClean="0">
                <a:solidFill>
                  <a:schemeClr val="tx1"/>
                </a:solidFill>
              </a:rPr>
              <a:t>granularity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model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i="1" dirty="0" smtClean="0">
                <a:solidFill>
                  <a:srgbClr val="3366FF"/>
                </a:solidFill>
              </a:rPr>
              <a:t>Communication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rgbClr val="FF6600"/>
                </a:solidFill>
              </a:rPr>
              <a:t>Policy </a:t>
            </a:r>
            <a:r>
              <a:rPr lang="en-US" i="1" dirty="0">
                <a:solidFill>
                  <a:srgbClr val="FF6600"/>
                </a:solidFill>
              </a:rPr>
              <a:t>C</a:t>
            </a:r>
            <a:r>
              <a:rPr lang="en-US" i="1" dirty="0" smtClean="0">
                <a:solidFill>
                  <a:srgbClr val="FF6600"/>
                </a:solidFill>
              </a:rPr>
              <a:t>lasses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regulates inter-</a:t>
            </a:r>
            <a:r>
              <a:rPr lang="en-US" dirty="0" smtClean="0">
                <a:solidFill>
                  <a:schemeClr val="tx1"/>
                </a:solidFill>
              </a:rPr>
              <a:t>application interaction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Enforcement</a:t>
            </a:r>
            <a:r>
              <a:rPr lang="en-US" dirty="0" smtClean="0">
                <a:solidFill>
                  <a:schemeClr val="tx1"/>
                </a:solidFill>
              </a:rPr>
              <a:t> of the framework is done via: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Capabilities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model </a:t>
            </a:r>
            <a:r>
              <a:rPr lang="en-US" i="1" dirty="0" smtClean="0">
                <a:solidFill>
                  <a:schemeClr val="tx1"/>
                </a:solidFill>
              </a:rPr>
              <a:t>– Linux </a:t>
            </a:r>
            <a:r>
              <a:rPr lang="en-US" i="1" dirty="0" err="1" smtClean="0">
                <a:solidFill>
                  <a:schemeClr val="tx1"/>
                </a:solidFill>
              </a:rPr>
              <a:t>LibCap</a:t>
            </a:r>
            <a:r>
              <a:rPr lang="en-US" i="1" dirty="0" smtClean="0">
                <a:solidFill>
                  <a:schemeClr val="tx1"/>
                </a:solidFill>
              </a:rPr>
              <a:t> library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Communication</a:t>
            </a:r>
            <a:r>
              <a:rPr lang="en-US" dirty="0" smtClean="0">
                <a:solidFill>
                  <a:schemeClr val="tx1"/>
                </a:solidFill>
              </a:rPr>
              <a:t> model </a:t>
            </a:r>
            <a:r>
              <a:rPr lang="en-US" i="1" dirty="0" smtClean="0">
                <a:solidFill>
                  <a:schemeClr val="tx1"/>
                </a:solidFill>
              </a:rPr>
              <a:t>– Tuple </a:t>
            </a:r>
            <a:r>
              <a:rPr lang="en-US" i="1" dirty="0">
                <a:solidFill>
                  <a:schemeClr val="tx1"/>
                </a:solidFill>
              </a:rPr>
              <a:t>S</a:t>
            </a:r>
            <a:r>
              <a:rPr lang="en-US" i="1" dirty="0" smtClean="0">
                <a:solidFill>
                  <a:schemeClr val="tx1"/>
                </a:solidFill>
              </a:rPr>
              <a:t>pace </a:t>
            </a:r>
            <a:r>
              <a:rPr lang="en-US" i="1" dirty="0">
                <a:solidFill>
                  <a:schemeClr val="tx1"/>
                </a:solidFill>
              </a:rPr>
              <a:t>L</a:t>
            </a:r>
            <a:r>
              <a:rPr lang="en-US" i="1" dirty="0" smtClean="0">
                <a:solidFill>
                  <a:schemeClr val="tx1"/>
                </a:solidFill>
              </a:rPr>
              <a:t>ibrary/Controller (to be developed)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Targets deployment of </a:t>
            </a:r>
            <a:r>
              <a:rPr lang="en-US" dirty="0">
                <a:solidFill>
                  <a:schemeClr val="tx1"/>
                </a:solidFill>
              </a:rPr>
              <a:t>decoupled </a:t>
            </a:r>
            <a:r>
              <a:rPr lang="en-US" dirty="0" smtClean="0">
                <a:solidFill>
                  <a:schemeClr val="tx1"/>
                </a:solidFill>
              </a:rPr>
              <a:t>multi-component data services on </a:t>
            </a:r>
            <a:r>
              <a:rPr lang="en-US" dirty="0">
                <a:solidFill>
                  <a:schemeClr val="tx1"/>
                </a:solidFill>
              </a:rPr>
              <a:t>multi-core server </a:t>
            </a:r>
            <a:r>
              <a:rPr lang="en-US" dirty="0" smtClean="0">
                <a:solidFill>
                  <a:schemeClr val="tx1"/>
                </a:solidFill>
              </a:rPr>
              <a:t>instance</a:t>
            </a:r>
            <a:endParaRPr lang="en-US" dirty="0">
              <a:solidFill>
                <a:schemeClr val="tx1"/>
              </a:solidFill>
            </a:endParaRPr>
          </a:p>
          <a:p>
            <a:endParaRPr lang="en-US" sz="1800" i="1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8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Address the distributed deployment </a:t>
            </a:r>
            <a:r>
              <a:rPr lang="en-US" sz="2400" dirty="0">
                <a:solidFill>
                  <a:srgbClr val="000000"/>
                </a:solidFill>
              </a:rPr>
              <a:t>of unified </a:t>
            </a:r>
            <a:r>
              <a:rPr lang="en-US" sz="2400" dirty="0" smtClean="0">
                <a:solidFill>
                  <a:srgbClr val="000000"/>
                </a:solidFill>
              </a:rPr>
              <a:t>framework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Address the problems of policy representation and validation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Investigate additional </a:t>
            </a:r>
            <a:r>
              <a:rPr lang="en-US" sz="2400" dirty="0" smtClean="0">
                <a:solidFill>
                  <a:srgbClr val="FF0000"/>
                </a:solidFill>
              </a:rPr>
              <a:t>security </a:t>
            </a:r>
            <a:r>
              <a:rPr lang="en-US" sz="2400" dirty="0">
                <a:solidFill>
                  <a:srgbClr val="000000"/>
                </a:solidFill>
              </a:rPr>
              <a:t>for tuple </a:t>
            </a:r>
            <a:r>
              <a:rPr lang="en-US" sz="2400" dirty="0" smtClean="0">
                <a:solidFill>
                  <a:srgbClr val="000000"/>
                </a:solidFill>
              </a:rPr>
              <a:t>spaces on fast persistent storage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Investigate scalability issues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Investigate the applicability for Dockers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sz="1400" dirty="0" smtClean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16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7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Service Policy in XML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&lt;?xml version="1.0" encoding="UTF-8"?&gt; &lt;</a:t>
            </a:r>
            <a:r>
              <a:rPr lang="en-US" b="1" dirty="0" err="1"/>
              <a:t>AutomationPolicy</a:t>
            </a:r>
            <a:r>
              <a:rPr lang="en-US" b="1" dirty="0"/>
              <a:t> </a:t>
            </a:r>
            <a:r>
              <a:rPr lang="en-US" b="1" dirty="0" err="1"/>
              <a:t>productID</a:t>
            </a:r>
            <a:r>
              <a:rPr lang="en-US" b="1" dirty="0"/>
              <a:t>=“</a:t>
            </a:r>
            <a:r>
              <a:rPr lang="en-US" b="1" dirty="0" err="1"/>
              <a:t>EEZALAdapter</a:t>
            </a:r>
            <a:r>
              <a:rPr lang="en-US" b="1" dirty="0"/>
              <a:t>“ version="3.2.2" </a:t>
            </a:r>
            <a:r>
              <a:rPr lang="en-US" b="1" dirty="0" err="1"/>
              <a:t>xmlns</a:t>
            </a:r>
            <a:r>
              <a:rPr lang="en-US" b="1" dirty="0"/>
              <a:t>="http://</a:t>
            </a:r>
            <a:r>
              <a:rPr lang="en-US" b="1" dirty="0" err="1"/>
              <a:t>www.ibm.com</a:t>
            </a:r>
            <a:r>
              <a:rPr lang="en-US" b="1" dirty="0"/>
              <a:t>/TSA/</a:t>
            </a:r>
            <a:r>
              <a:rPr lang="en-US" b="1" dirty="0" err="1"/>
              <a:t>Policy.xsd</a:t>
            </a:r>
            <a:r>
              <a:rPr lang="en-US" b="1" dirty="0"/>
              <a:t>" </a:t>
            </a:r>
            <a:r>
              <a:rPr lang="en-US" b="1" dirty="0" err="1"/>
              <a:t>xmlns:xsi</a:t>
            </a:r>
            <a:r>
              <a:rPr lang="en-US" b="1" dirty="0"/>
              <a:t>="http://www.w3.org/2001/</a:t>
            </a:r>
            <a:r>
              <a:rPr lang="en-US" b="1" dirty="0" err="1"/>
              <a:t>XMLSchema</a:t>
            </a:r>
            <a:r>
              <a:rPr lang="en-US" b="1" dirty="0"/>
              <a:t>-instance" </a:t>
            </a:r>
            <a:r>
              <a:rPr lang="en-US" b="1" dirty="0" err="1"/>
              <a:t>xsi:schemaLocation</a:t>
            </a:r>
            <a:r>
              <a:rPr lang="en-US" b="1" dirty="0"/>
              <a:t>="http://</a:t>
            </a:r>
            <a:r>
              <a:rPr lang="en-US" b="1" dirty="0" err="1"/>
              <a:t>www.ibm.com</a:t>
            </a:r>
            <a:r>
              <a:rPr lang="en-US" b="1" dirty="0"/>
              <a:t>/TSA/</a:t>
            </a:r>
            <a:r>
              <a:rPr lang="en-US" b="1" dirty="0" err="1"/>
              <a:t>Policy.xsd</a:t>
            </a:r>
            <a:r>
              <a:rPr lang="en-US" b="1" dirty="0"/>
              <a:t> </a:t>
            </a:r>
            <a:r>
              <a:rPr lang="en-US" b="1" dirty="0" err="1"/>
              <a:t>EEZALPolicy.xsd</a:t>
            </a:r>
            <a:r>
              <a:rPr lang="en-US" b="1" dirty="0"/>
              <a:t> "&gt; &lt;</a:t>
            </a:r>
            <a:r>
              <a:rPr lang="en-US" b="1" dirty="0" err="1"/>
              <a:t>PolicyInformation</a:t>
            </a:r>
            <a:r>
              <a:rPr lang="en-US" b="1" dirty="0"/>
              <a:t>&gt; &lt;</a:t>
            </a:r>
            <a:r>
              <a:rPr lang="en-US" b="1" dirty="0" err="1"/>
              <a:t>PolicyName</a:t>
            </a:r>
            <a:r>
              <a:rPr lang="en-US" b="1" dirty="0"/>
              <a:t>&gt;</a:t>
            </a:r>
            <a:r>
              <a:rPr lang="en-US" dirty="0"/>
              <a:t>Agentless adapter sample policy</a:t>
            </a:r>
            <a:r>
              <a:rPr lang="en-US" b="1" dirty="0"/>
              <a:t>&lt;/</a:t>
            </a:r>
            <a:r>
              <a:rPr lang="en-US" b="1" dirty="0" err="1"/>
              <a:t>PolicyName</a:t>
            </a:r>
            <a:r>
              <a:rPr lang="en-US" b="1" dirty="0"/>
              <a:t>&gt; &lt;</a:t>
            </a:r>
            <a:r>
              <a:rPr lang="en-US" b="1" dirty="0" err="1"/>
              <a:t>AutomationDomainName</a:t>
            </a:r>
            <a:r>
              <a:rPr lang="en-US" b="1" dirty="0"/>
              <a:t>&gt;</a:t>
            </a:r>
            <a:r>
              <a:rPr lang="en-US" dirty="0" err="1"/>
              <a:t>AgentlessDomain</a:t>
            </a:r>
            <a:r>
              <a:rPr lang="en-US" b="1" dirty="0"/>
              <a:t>&lt;/</a:t>
            </a:r>
            <a:r>
              <a:rPr lang="en-US" b="1" dirty="0" err="1"/>
              <a:t>AutomationDomainName</a:t>
            </a:r>
            <a:r>
              <a:rPr lang="en-US" b="1" dirty="0"/>
              <a:t>&gt; &lt;</a:t>
            </a:r>
            <a:r>
              <a:rPr lang="en-US" b="1" dirty="0" err="1"/>
              <a:t>PolicyToken</a:t>
            </a:r>
            <a:r>
              <a:rPr lang="en-US" b="1" dirty="0"/>
              <a:t>&gt;</a:t>
            </a:r>
            <a:r>
              <a:rPr lang="en-US" dirty="0"/>
              <a:t>1.0.5</a:t>
            </a:r>
            <a:r>
              <a:rPr lang="en-US" b="1" dirty="0"/>
              <a:t>&lt;/</a:t>
            </a:r>
            <a:r>
              <a:rPr lang="en-US" b="1" dirty="0" err="1"/>
              <a:t>PolicyToken</a:t>
            </a:r>
            <a:r>
              <a:rPr lang="en-US" b="1" dirty="0"/>
              <a:t>&gt; &lt;</a:t>
            </a:r>
            <a:r>
              <a:rPr lang="en-US" b="1" dirty="0" err="1"/>
              <a:t>PolicyAuthor</a:t>
            </a:r>
            <a:r>
              <a:rPr lang="en-US" b="1" dirty="0"/>
              <a:t>&gt;</a:t>
            </a:r>
            <a:r>
              <a:rPr lang="en-US" dirty="0"/>
              <a:t>LPM</a:t>
            </a:r>
            <a:r>
              <a:rPr lang="en-US" b="1" dirty="0"/>
              <a:t>&lt;/</a:t>
            </a:r>
            <a:r>
              <a:rPr lang="en-US" b="1" dirty="0" err="1"/>
              <a:t>PolicyAuthor</a:t>
            </a:r>
            <a:r>
              <a:rPr lang="en-US" b="1" dirty="0"/>
              <a:t>&gt; &lt;</a:t>
            </a:r>
            <a:r>
              <a:rPr lang="en-US" b="1" dirty="0" err="1"/>
              <a:t>PolicyDescription</a:t>
            </a:r>
            <a:r>
              <a:rPr lang="en-US" b="1" dirty="0"/>
              <a:t>&gt;</a:t>
            </a:r>
            <a:r>
              <a:rPr lang="en-US" dirty="0"/>
              <a:t> Agentless adapter sample policy. ------------------------------------------------------ </a:t>
            </a:r>
            <a:r>
              <a:rPr lang="en-US" b="1" dirty="0"/>
              <a:t>&lt;/</a:t>
            </a:r>
            <a:r>
              <a:rPr lang="en-US" b="1" dirty="0" err="1"/>
              <a:t>PolicyDescription</a:t>
            </a:r>
            <a:r>
              <a:rPr lang="en-US" b="1" dirty="0"/>
              <a:t>&gt; &lt;/</a:t>
            </a:r>
            <a:r>
              <a:rPr lang="en-US" b="1" dirty="0" err="1"/>
              <a:t>PolicyInformation</a:t>
            </a:r>
            <a:r>
              <a:rPr lang="en-US" b="1" dirty="0"/>
              <a:t>&gt; ... &lt;/</a:t>
            </a:r>
            <a:r>
              <a:rPr lang="en-US" b="1" dirty="0" err="1"/>
              <a:t>AutomationPolicy</a:t>
            </a:r>
            <a:r>
              <a:rPr lang="en-US" b="1" dirty="0"/>
              <a:t>&gt;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9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Policy orchestration mechanisms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39</a:t>
            </a:fld>
            <a:endParaRPr lang="en-US"/>
          </a:p>
        </p:txBody>
      </p:sp>
      <p:pic>
        <p:nvPicPr>
          <p:cNvPr id="5" name="Content Placeholder 4" descr="policy-dissemin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47" r="-14447"/>
          <a:stretch>
            <a:fillRect/>
          </a:stretch>
        </p:blipFill>
        <p:spPr>
          <a:xfrm>
            <a:off x="498475" y="1981200"/>
            <a:ext cx="7556500" cy="4144963"/>
          </a:xfrm>
        </p:spPr>
      </p:pic>
    </p:spTree>
    <p:extLst>
      <p:ext uri="{BB962C8B-B14F-4D97-AF65-F5344CB8AC3E}">
        <p14:creationId xmlns:p14="http://schemas.microsoft.com/office/powerpoint/2010/main" val="317270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400" dirty="0"/>
              <a:t>Sample </a:t>
            </a:r>
            <a:r>
              <a:rPr lang="en-US" sz="2400" dirty="0" smtClean="0"/>
              <a:t>deployment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Single OS node can host multiple multi-component data services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3" y="2246823"/>
            <a:ext cx="7556313" cy="420058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9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Policy validation 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with XML </a:t>
            </a:r>
            <a:r>
              <a:rPr lang="en-US" sz="3200" dirty="0"/>
              <a:t>content filtering engine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40</a:t>
            </a:fld>
            <a:endParaRPr lang="en-US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/>
          <a:stretch/>
        </p:blipFill>
        <p:spPr>
          <a:xfrm>
            <a:off x="498475" y="1981200"/>
            <a:ext cx="7556500" cy="4144963"/>
          </a:xfrm>
        </p:spPr>
      </p:pic>
    </p:spTree>
    <p:extLst>
      <p:ext uri="{BB962C8B-B14F-4D97-AF65-F5344CB8AC3E}">
        <p14:creationId xmlns:p14="http://schemas.microsoft.com/office/powerpoint/2010/main" val="7035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3200" dirty="0" smtClean="0"/>
              <a:t>Thank you for your attention!</a:t>
            </a:r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Questions?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65" y="3309178"/>
            <a:ext cx="2420112" cy="190491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3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br>
              <a:rPr lang="en-US" dirty="0" smtClean="0"/>
            </a:br>
            <a:r>
              <a:rPr lang="en-US" sz="2400" dirty="0" smtClean="0"/>
              <a:t>Limitations of</a:t>
            </a:r>
            <a:r>
              <a:rPr lang="en-US" dirty="0" smtClean="0"/>
              <a:t> </a:t>
            </a:r>
            <a:r>
              <a:rPr lang="en-US" sz="2400" dirty="0" smtClean="0"/>
              <a:t>OS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Linux OS has </a:t>
            </a:r>
            <a:r>
              <a:rPr lang="en-US" sz="1800" dirty="0" smtClean="0">
                <a:solidFill>
                  <a:srgbClr val="FF0000"/>
                </a:solidFill>
              </a:rPr>
              <a:t>no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concept of application-level </a:t>
            </a:r>
            <a:r>
              <a:rPr lang="en-US" sz="1800" dirty="0" smtClean="0">
                <a:solidFill>
                  <a:schemeClr val="tx1"/>
                </a:solidFill>
              </a:rPr>
              <a:t>Access Control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600942"/>
            <a:ext cx="7556313" cy="37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4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br>
              <a:rPr lang="en-US" dirty="0" smtClean="0"/>
            </a:br>
            <a:r>
              <a:rPr lang="en-US" sz="2400" dirty="0" smtClean="0"/>
              <a:t>Privilege escalation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Applications </a:t>
            </a:r>
            <a:r>
              <a:rPr lang="en-US" dirty="0"/>
              <a:t>deployed with </a:t>
            </a:r>
            <a:r>
              <a:rPr lang="en-US" dirty="0">
                <a:solidFill>
                  <a:srgbClr val="FF0000"/>
                </a:solidFill>
              </a:rPr>
              <a:t>super-user</a:t>
            </a:r>
            <a:r>
              <a:rPr lang="en-US" dirty="0"/>
              <a:t> </a:t>
            </a:r>
            <a:r>
              <a:rPr lang="en-US" dirty="0" smtClean="0"/>
              <a:t>privileges make </a:t>
            </a:r>
            <a:r>
              <a:rPr lang="en-US" dirty="0"/>
              <a:t>them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bound</a:t>
            </a:r>
            <a:r>
              <a:rPr lang="en-US" dirty="0"/>
              <a:t> to normal </a:t>
            </a:r>
            <a:r>
              <a:rPr lang="en-US" dirty="0" smtClean="0"/>
              <a:t>Access Control </a:t>
            </a:r>
            <a:r>
              <a:rPr lang="en-US" dirty="0"/>
              <a:t>rules 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3" y="2735263"/>
            <a:ext cx="7556313" cy="36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7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</a:t>
            </a:r>
            <a:br>
              <a:rPr lang="en-US" dirty="0" smtClean="0"/>
            </a:br>
            <a:r>
              <a:rPr lang="en-US" sz="2400" dirty="0" smtClean="0"/>
              <a:t>Limitations of UNIX IPC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 smtClean="0"/>
              <a:t>UNIX System </a:t>
            </a:r>
            <a:r>
              <a:rPr lang="en-US" dirty="0"/>
              <a:t>V </a:t>
            </a:r>
            <a:r>
              <a:rPr lang="en-US" dirty="0" smtClean="0"/>
              <a:t>Inter-Process Communication (IPC) does </a:t>
            </a:r>
            <a:r>
              <a:rPr lang="en-US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offer </a:t>
            </a:r>
            <a:r>
              <a:rPr lang="en-US" dirty="0">
                <a:solidFill>
                  <a:srgbClr val="FF6600"/>
                </a:solidFill>
              </a:rPr>
              <a:t>regulated</a:t>
            </a:r>
            <a:r>
              <a:rPr lang="en-US" dirty="0"/>
              <a:t> way of inter-</a:t>
            </a:r>
            <a:r>
              <a:rPr lang="en-US" dirty="0" smtClean="0"/>
              <a:t>application </a:t>
            </a:r>
            <a:r>
              <a:rPr lang="en-US" dirty="0" smtClean="0">
                <a:solidFill>
                  <a:srgbClr val="0000FF"/>
                </a:solidFill>
              </a:rPr>
              <a:t>interaction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2625365"/>
            <a:ext cx="7556313" cy="37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8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6600"/>
                </a:solidFill>
              </a:rPr>
              <a:t>provide</a:t>
            </a:r>
            <a:r>
              <a:rPr lang="en-US" dirty="0" smtClean="0"/>
              <a:t> Access Control (AC) at the granularity of </a:t>
            </a:r>
            <a:r>
              <a:rPr lang="en-US" dirty="0" smtClean="0">
                <a:solidFill>
                  <a:srgbClr val="800000"/>
                </a:solidFill>
              </a:rPr>
              <a:t>individual</a:t>
            </a:r>
            <a:r>
              <a:rPr lang="en-US" dirty="0" smtClean="0"/>
              <a:t> applications?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0000"/>
                </a:solidFill>
              </a:rPr>
              <a:t>confine</a:t>
            </a:r>
            <a:r>
              <a:rPr lang="en-US" dirty="0" smtClean="0"/>
              <a:t> applications with minimum privileges without running them with super user privileges?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008000"/>
                </a:solidFill>
              </a:rPr>
              <a:t>enable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controlled</a:t>
            </a:r>
            <a:r>
              <a:rPr lang="en-US" dirty="0" smtClean="0"/>
              <a:t> application </a:t>
            </a:r>
            <a:r>
              <a:rPr lang="en-US" dirty="0" smtClean="0">
                <a:solidFill>
                  <a:srgbClr val="0000FF"/>
                </a:solidFill>
              </a:rPr>
              <a:t>interaction</a:t>
            </a:r>
            <a:r>
              <a:rPr lang="en-US" dirty="0" smtClean="0"/>
              <a:t> across isolated runtime environments (IREs) without reliance on conventional UNIX IPC mechanisms?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rgbClr val="FF6600"/>
                </a:solidFill>
              </a:rPr>
              <a:t>provide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8000"/>
                </a:solidFill>
              </a:rPr>
              <a:t>manageable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user-space</a:t>
            </a:r>
            <a:r>
              <a:rPr lang="en-US" dirty="0" smtClean="0"/>
              <a:t> AC interface for a large number of data services?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8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 a novel </a:t>
            </a:r>
            <a:r>
              <a:rPr lang="en-US" dirty="0" smtClean="0">
                <a:solidFill>
                  <a:schemeClr val="accent3"/>
                </a:solidFill>
              </a:rPr>
              <a:t>object-oriented</a:t>
            </a:r>
            <a:r>
              <a:rPr lang="en-US" dirty="0" smtClean="0"/>
              <a:t> framework for </a:t>
            </a:r>
            <a:r>
              <a:rPr lang="en-US" dirty="0" smtClean="0">
                <a:solidFill>
                  <a:srgbClr val="800000"/>
                </a:solidFill>
              </a:rPr>
              <a:t>application-level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AC in Linux: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Capabilities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rgbClr val="FF6600"/>
                </a:solidFill>
              </a:rPr>
              <a:t>Policy Class Model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– enables management and enforcement of application-level resource control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 smtClean="0">
                <a:solidFill>
                  <a:srgbClr val="3366FF"/>
                </a:solidFill>
              </a:rPr>
              <a:t>Communication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rgbClr val="FF6600"/>
                </a:solidFill>
              </a:rPr>
              <a:t>Policy Class Model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– enables management and enforcement of </a:t>
            </a:r>
            <a:r>
              <a:rPr lang="en-US" sz="2000" dirty="0" smtClean="0">
                <a:solidFill>
                  <a:srgbClr val="FF0000"/>
                </a:solidFill>
              </a:rPr>
              <a:t>controlled</a:t>
            </a:r>
            <a:r>
              <a:rPr lang="en-US" sz="2000" dirty="0" smtClean="0"/>
              <a:t> inter-application interaction across isolated runtime environments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Unified framework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– combines both models in a unified abstraction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3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31512</TotalTime>
  <Words>1542</Words>
  <Application>Microsoft Macintosh PowerPoint</Application>
  <PresentationFormat>On-screen Show (4:3)</PresentationFormat>
  <Paragraphs>304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Advantage</vt:lpstr>
      <vt:lpstr>Kirill Belyaev and Indrakshi Ray Computer Science Department Colorado State University Fort Collins, CO, USA    </vt:lpstr>
      <vt:lpstr>Introduction Growing trends</vt:lpstr>
      <vt:lpstr>Introduction Sample deployment (1)</vt:lpstr>
      <vt:lpstr>Introduction Sample deployment (2)</vt:lpstr>
      <vt:lpstr>Problem Limitations of OS Access Control</vt:lpstr>
      <vt:lpstr>Problem Privilege escalation</vt:lpstr>
      <vt:lpstr>Problem Limitations of UNIX IPC</vt:lpstr>
      <vt:lpstr>Motivation</vt:lpstr>
      <vt:lpstr>Proposed Contributions</vt:lpstr>
      <vt:lpstr>Proposed Contributions Unified Framework</vt:lpstr>
      <vt:lpstr>Outline</vt:lpstr>
      <vt:lpstr>Capabilities Policy Class Model</vt:lpstr>
      <vt:lpstr>Capabilities Policy Class Model What we have</vt:lpstr>
      <vt:lpstr>Capabilities Policy Class Model Sample capabilities</vt:lpstr>
      <vt:lpstr>Capabilities Policy Class Model What we need</vt:lpstr>
      <vt:lpstr>Capabilities Policy Class Model Operations</vt:lpstr>
      <vt:lpstr>Capabilities Policy Class Model Sample usage</vt:lpstr>
      <vt:lpstr>Communication Policy Class Model</vt:lpstr>
      <vt:lpstr>Communication Policy Class Model What we have</vt:lpstr>
      <vt:lpstr>Communication Policy Class Model What we need</vt:lpstr>
      <vt:lpstr>Communication Policy Class Model Types of Communication</vt:lpstr>
      <vt:lpstr>Communication Policy Class Model Properties</vt:lpstr>
      <vt:lpstr>Communication Policy Class Model Operations</vt:lpstr>
      <vt:lpstr>Architecture</vt:lpstr>
      <vt:lpstr>Architecture System design (1)</vt:lpstr>
      <vt:lpstr>Architecture System design (2)</vt:lpstr>
      <vt:lpstr>Architecture Communication design (1)</vt:lpstr>
      <vt:lpstr>Architecture Communication design (2) - Limitations</vt:lpstr>
      <vt:lpstr>Architecture Communication design (3) - Adaptation</vt:lpstr>
      <vt:lpstr>Architecture Communication design (4) - Operations</vt:lpstr>
      <vt:lpstr>Architecture Communication design (5) - Patterns</vt:lpstr>
      <vt:lpstr>Architecture Communication design (6) – Tuple Types</vt:lpstr>
      <vt:lpstr>Architecture Communication design (7) – Collaborative Transaction</vt:lpstr>
      <vt:lpstr>Architecture Communication design (8) – Coordinative Transaction</vt:lpstr>
      <vt:lpstr>Proposed Evaluation</vt:lpstr>
      <vt:lpstr>Summary</vt:lpstr>
      <vt:lpstr>Future Work</vt:lpstr>
      <vt:lpstr>Sample Service Policy in XML </vt:lpstr>
      <vt:lpstr>Policy orchestration mechanisms </vt:lpstr>
      <vt:lpstr>Policy validation   with XML content filtering engine 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Kirill Belyaev  Department of Computer Science Colorado State University   </dc:title>
  <dc:creator>Kirill Belyaev</dc:creator>
  <cp:lastModifiedBy>Kirill Belyaev</cp:lastModifiedBy>
  <cp:revision>567</cp:revision>
  <dcterms:created xsi:type="dcterms:W3CDTF">2015-12-21T21:44:25Z</dcterms:created>
  <dcterms:modified xsi:type="dcterms:W3CDTF">2016-09-01T20:38:02Z</dcterms:modified>
</cp:coreProperties>
</file>